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70"/>
  </p:notesMasterIdLst>
  <p:sldIdLst>
    <p:sldId id="256" r:id="rId2"/>
    <p:sldId id="260" r:id="rId3"/>
    <p:sldId id="259" r:id="rId4"/>
    <p:sldId id="257" r:id="rId5"/>
    <p:sldId id="305" r:id="rId6"/>
    <p:sldId id="306" r:id="rId7"/>
    <p:sldId id="258" r:id="rId8"/>
    <p:sldId id="261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314" r:id="rId17"/>
    <p:sldId id="315" r:id="rId18"/>
    <p:sldId id="262" r:id="rId19"/>
    <p:sldId id="316" r:id="rId20"/>
    <p:sldId id="317" r:id="rId21"/>
    <p:sldId id="318" r:id="rId22"/>
    <p:sldId id="319" r:id="rId23"/>
    <p:sldId id="320" r:id="rId24"/>
    <p:sldId id="263" r:id="rId25"/>
    <p:sldId id="321" r:id="rId26"/>
    <p:sldId id="264" r:id="rId27"/>
    <p:sldId id="322" r:id="rId28"/>
    <p:sldId id="323" r:id="rId29"/>
    <p:sldId id="324" r:id="rId30"/>
    <p:sldId id="326" r:id="rId31"/>
    <p:sldId id="325" r:id="rId32"/>
    <p:sldId id="265" r:id="rId33"/>
    <p:sldId id="327" r:id="rId34"/>
    <p:sldId id="328" r:id="rId35"/>
    <p:sldId id="331" r:id="rId36"/>
    <p:sldId id="332" r:id="rId37"/>
    <p:sldId id="333" r:id="rId38"/>
    <p:sldId id="334" r:id="rId39"/>
    <p:sldId id="329" r:id="rId40"/>
    <p:sldId id="335" r:id="rId41"/>
    <p:sldId id="330" r:id="rId42"/>
    <p:sldId id="341" r:id="rId43"/>
    <p:sldId id="342" r:id="rId44"/>
    <p:sldId id="336" r:id="rId45"/>
    <p:sldId id="268" r:id="rId46"/>
    <p:sldId id="337" r:id="rId47"/>
    <p:sldId id="338" r:id="rId48"/>
    <p:sldId id="339" r:id="rId49"/>
    <p:sldId id="340" r:id="rId50"/>
    <p:sldId id="343" r:id="rId51"/>
    <p:sldId id="344" r:id="rId52"/>
    <p:sldId id="345" r:id="rId53"/>
    <p:sldId id="346" r:id="rId54"/>
    <p:sldId id="347" r:id="rId55"/>
    <p:sldId id="348" r:id="rId56"/>
    <p:sldId id="350" r:id="rId57"/>
    <p:sldId id="351" r:id="rId58"/>
    <p:sldId id="352" r:id="rId59"/>
    <p:sldId id="353" r:id="rId60"/>
    <p:sldId id="354" r:id="rId61"/>
    <p:sldId id="355" r:id="rId62"/>
    <p:sldId id="357" r:id="rId63"/>
    <p:sldId id="358" r:id="rId64"/>
    <p:sldId id="359" r:id="rId65"/>
    <p:sldId id="360" r:id="rId66"/>
    <p:sldId id="361" r:id="rId67"/>
    <p:sldId id="362" r:id="rId68"/>
    <p:sldId id="349" r:id="rId69"/>
  </p:sldIdLst>
  <p:sldSz cx="9144000" cy="5143500" type="screen16x9"/>
  <p:notesSz cx="6858000" cy="9144000"/>
  <p:embeddedFontLst>
    <p:embeddedFont>
      <p:font typeface="Bebas Neue" panose="020B0604020202020204" charset="0"/>
      <p:regular r:id="rId71"/>
    </p:embeddedFont>
    <p:embeddedFont>
      <p:font typeface="Calibri" panose="020F0502020204030204" pitchFamily="34" charset="0"/>
      <p:regular r:id="rId72"/>
      <p:bold r:id="rId73"/>
      <p:italic r:id="rId74"/>
      <p:boldItalic r:id="rId75"/>
    </p:embeddedFont>
    <p:embeddedFont>
      <p:font typeface="Krona One" panose="020B0604020202020204" charset="0"/>
      <p:regular r:id="rId76"/>
    </p:embeddedFont>
    <p:embeddedFont>
      <p:font typeface="Bookman Old Style" panose="02050604050505020204" pitchFamily="18" charset="0"/>
      <p:regular r:id="rId77"/>
      <p:bold r:id="rId78"/>
      <p:italic r:id="rId79"/>
      <p:boldItalic r:id="rId80"/>
    </p:embeddedFont>
    <p:embeddedFont>
      <p:font typeface="Barlow" panose="020B0604020202020204" charset="0"/>
      <p:regular r:id="rId81"/>
      <p:bold r:id="rId82"/>
      <p:italic r:id="rId83"/>
      <p:boldItalic r:id="rId84"/>
    </p:embeddedFont>
    <p:embeddedFont>
      <p:font typeface="Roboto" panose="020B0604020202020204" charset="0"/>
      <p:regular r:id="rId85"/>
    </p:embeddedFont>
    <p:embeddedFont>
      <p:font typeface="Century" panose="02040604050505020304" pitchFamily="18" charset="0"/>
      <p:regular r:id="rId8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23CB5AB-C403-4289-8A4F-5EE5C9C5673F}">
  <a:tblStyle styleId="{B23CB5AB-C403-4289-8A4F-5EE5C9C5673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14.fntdata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4.fntdata"/><Relationship Id="rId79" Type="http://schemas.openxmlformats.org/officeDocument/2006/relationships/font" Target="fonts/font9.fntdata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2.fntdata"/><Relationship Id="rId80" Type="http://schemas.openxmlformats.org/officeDocument/2006/relationships/font" Target="fonts/font10.fntdata"/><Relationship Id="rId85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5.fntdata"/><Relationship Id="rId83" Type="http://schemas.openxmlformats.org/officeDocument/2006/relationships/font" Target="fonts/font13.fntdata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schemas.openxmlformats.org/officeDocument/2006/relationships/font" Target="fonts/font11.fntdata"/><Relationship Id="rId86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font" Target="fonts/font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font" Target="fonts/font12.fntdata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SALIDAS DE EMERGENCIAS 2025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Hoja1!$A$2:$A$14</c:f>
              <c:strCache>
                <c:ptCount val="13"/>
                <c:pt idx="0">
                  <c:v>INCENDIO DECLARADOS</c:v>
                </c:pt>
                <c:pt idx="1">
                  <c:v>QUEMA DE MALEZA</c:v>
                </c:pt>
                <c:pt idx="2">
                  <c:v>INCIPIENTE DE INCENDIOS</c:v>
                </c:pt>
                <c:pt idx="3">
                  <c:v>FALSAS ALARMAS</c:v>
                </c:pt>
                <c:pt idx="4">
                  <c:v>ACCIDENTES DE TRANSITO</c:v>
                </c:pt>
                <c:pt idx="5">
                  <c:v>INCENDIOS VEHICULARES</c:v>
                </c:pt>
                <c:pt idx="6">
                  <c:v>LIMPIEZA DE CALZADA</c:v>
                </c:pt>
                <c:pt idx="7">
                  <c:v>ATENCION PRE HOSPITALARIA</c:v>
                </c:pt>
                <c:pt idx="8">
                  <c:v>EVACUACION POR INUNDACION</c:v>
                </c:pt>
                <c:pt idx="9">
                  <c:v>EVENTOS QUIMICOS/NATURALES</c:v>
                </c:pt>
                <c:pt idx="10">
                  <c:v>FUGAS DE GAS</c:v>
                </c:pt>
                <c:pt idx="11">
                  <c:v>CASOS ESPECIALES</c:v>
                </c:pt>
                <c:pt idx="12">
                  <c:v>CAPACITACIONES</c:v>
                </c:pt>
              </c:strCache>
            </c:strRef>
          </c:cat>
          <c:val>
            <c:numRef>
              <c:f>Hoja1!$B$2:$B$14</c:f>
              <c:numCache>
                <c:formatCode>General</c:formatCode>
                <c:ptCount val="13"/>
                <c:pt idx="0">
                  <c:v>13</c:v>
                </c:pt>
                <c:pt idx="1">
                  <c:v>49</c:v>
                </c:pt>
                <c:pt idx="2">
                  <c:v>12</c:v>
                </c:pt>
                <c:pt idx="3">
                  <c:v>14</c:v>
                </c:pt>
                <c:pt idx="4">
                  <c:v>83</c:v>
                </c:pt>
                <c:pt idx="5">
                  <c:v>10</c:v>
                </c:pt>
                <c:pt idx="6">
                  <c:v>8</c:v>
                </c:pt>
                <c:pt idx="7">
                  <c:v>334</c:v>
                </c:pt>
                <c:pt idx="8">
                  <c:v>9</c:v>
                </c:pt>
                <c:pt idx="9">
                  <c:v>12</c:v>
                </c:pt>
                <c:pt idx="10">
                  <c:v>7</c:v>
                </c:pt>
                <c:pt idx="11">
                  <c:v>91</c:v>
                </c:pt>
                <c:pt idx="1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E9-4FEB-AF99-031AEFF26AF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940771168"/>
        <c:axId val="940776992"/>
      </c:barChart>
      <c:catAx>
        <c:axId val="9407711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0776992"/>
        <c:crosses val="autoZero"/>
        <c:auto val="1"/>
        <c:lblAlgn val="ctr"/>
        <c:lblOffset val="100"/>
        <c:noMultiLvlLbl val="0"/>
      </c:catAx>
      <c:valAx>
        <c:axId val="9407769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40771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ANALISIS DE GESTIÓN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PRESUPUESTO CODIFICADO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Hoja1!$A$2:$A$5</c:f>
              <c:strCache>
                <c:ptCount val="3"/>
                <c:pt idx="0">
                  <c:v>PRESUPUESTO CODIFICADO</c:v>
                </c:pt>
                <c:pt idx="1">
                  <c:v>INGRESOS </c:v>
                </c:pt>
                <c:pt idx="2">
                  <c:v>EGRESOS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644020.51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A8-4E02-A82B-650E8F75A97B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PRESUPUESTO EJECUTADO INGRESOS</c:v>
                </c:pt>
              </c:strCache>
            </c:strRef>
          </c:tx>
          <c:spPr>
            <a:solidFill>
              <a:schemeClr val="l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2A8-4E02-A82B-650E8F75A97B}"/>
              </c:ext>
            </c:extLst>
          </c:dPt>
          <c:cat>
            <c:strRef>
              <c:f>Hoja1!$A$2:$A$5</c:f>
              <c:strCache>
                <c:ptCount val="3"/>
                <c:pt idx="0">
                  <c:v>PRESUPUESTO CODIFICADO</c:v>
                </c:pt>
                <c:pt idx="1">
                  <c:v>INGRESOS </c:v>
                </c:pt>
                <c:pt idx="2">
                  <c:v>EGRESOS</c:v>
                </c:pt>
              </c:strCache>
            </c:strRef>
          </c:cat>
          <c:val>
            <c:numRef>
              <c:f>Hoja1!$C$2:$C$5</c:f>
              <c:numCache>
                <c:formatCode>General</c:formatCode>
                <c:ptCount val="4"/>
                <c:pt idx="1">
                  <c:v>516453.01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A8-4E02-A82B-650E8F75A97B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PRESUPUESTO EJECUTADO EGRESOS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Hoja1!$A$2:$A$5</c:f>
              <c:strCache>
                <c:ptCount val="3"/>
                <c:pt idx="0">
                  <c:v>PRESUPUESTO CODIFICADO</c:v>
                </c:pt>
                <c:pt idx="1">
                  <c:v>INGRESOS </c:v>
                </c:pt>
                <c:pt idx="2">
                  <c:v>EGRESOS</c:v>
                </c:pt>
              </c:strCache>
            </c:strRef>
          </c:cat>
          <c:val>
            <c:numRef>
              <c:f>Hoja1!$D$2:$D$5</c:f>
              <c:numCache>
                <c:formatCode>General</c:formatCode>
                <c:ptCount val="4"/>
                <c:pt idx="2">
                  <c:v>442214.11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2A8-4E02-A82B-650E8F75A9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798968"/>
        <c:axId val="14798184"/>
      </c:barChart>
      <c:catAx>
        <c:axId val="14798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98184"/>
        <c:crosses val="autoZero"/>
        <c:auto val="1"/>
        <c:lblAlgn val="ctr"/>
        <c:lblOffset val="100"/>
        <c:noMultiLvlLbl val="0"/>
      </c:catAx>
      <c:valAx>
        <c:axId val="14798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98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0f9e629ec3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0f9e629ec3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3607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0f9e629ec3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0f9e629ec3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9118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0f9e629ec3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0f9e629ec3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554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0f9e629ec3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0f9e629ec3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69331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0f9e629ec3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0f9e629ec3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84656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0f9e629ec3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0f9e629ec3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30783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0f9e629ec3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0f9e629ec3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3891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a50092b339_0_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1a50092b339_0_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34145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a808cce807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a808cce807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a808cce807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a808cce807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4840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0f9e629ec3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0f9e629ec3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a808cce807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a808cce807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57254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a808cce807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a808cce807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4097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a808cce807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a808cce807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7271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a808cce807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a808cce807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05278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18d152111a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118d152111a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a50092b339_0_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1a50092b339_0_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89259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a808cce807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1a808cce807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a808cce807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1a808cce807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26134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a808cce807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1a808cce807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0241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a808cce807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1a808cce807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8636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a50092b339_0_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1a50092b339_0_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a808cce807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1a808cce807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48352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a808cce807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1a808cce807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35548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18898af3b6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118898af3b6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18898af3b6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118898af3b6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23904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18898af3b6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118898af3b6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92076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18898af3b6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118898af3b6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95789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18898af3b6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118898af3b6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41345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18898af3b6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118898af3b6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9436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18898af3b6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118898af3b6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69041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a50092b339_0_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1a50092b339_0_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9964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a50092b33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a50092b33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1a808cce807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1a808cce807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1a808cce807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1a808cce807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654307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1a808cce807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1a808cce807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19247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1a808cce807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1a808cce807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985339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1a808cce807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1a808cce807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832334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a50092b339_0_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1a50092b339_0_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642771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1a808cce807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1a808cce807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281514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1a808cce807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1a808cce807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306360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1a808cce807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1a808cce807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580226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1a808cce807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1a808cce807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8308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a50092b33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a50092b33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268897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a50092b339_0_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1a50092b339_0_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617567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1a808cce807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1a808cce807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74491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1a808cce807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1a808cce807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476980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a50092b339_0_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1a50092b339_0_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31134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1a808cce807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1a808cce807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46822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1a808cce807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1a808cce807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134063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a50092b339_0_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1a50092b339_0_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0960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a50092b33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a50092b33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7934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0f9e629ec3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0f9e629ec3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0f9e629ec3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0f9e629ec3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8798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5107" y="1463040"/>
            <a:ext cx="6711600" cy="183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3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5100" y="3408850"/>
            <a:ext cx="5645700" cy="3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-5400000">
            <a:off x="5216850" y="1242350"/>
            <a:ext cx="561000" cy="7293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2" name="Google Shape;12;p2"/>
          <p:cNvSpPr/>
          <p:nvPr/>
        </p:nvSpPr>
        <p:spPr>
          <a:xfrm rot="-5400000">
            <a:off x="231700" y="3503575"/>
            <a:ext cx="561000" cy="1950300"/>
          </a:xfrm>
          <a:prstGeom prst="rect">
            <a:avLst/>
          </a:prstGeom>
          <a:solidFill>
            <a:srgbClr val="5F130F">
              <a:alpha val="32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5400000">
            <a:off x="3220325" y="-3392150"/>
            <a:ext cx="561000" cy="7293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1"/>
          <p:cNvSpPr txBox="1">
            <a:spLocks noGrp="1"/>
          </p:cNvSpPr>
          <p:nvPr>
            <p:ph type="subTitle" idx="1"/>
          </p:nvPr>
        </p:nvSpPr>
        <p:spPr>
          <a:xfrm>
            <a:off x="1878850" y="2034800"/>
            <a:ext cx="2280600" cy="410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8" name="Google Shape;158;p21"/>
          <p:cNvSpPr txBox="1">
            <a:spLocks noGrp="1"/>
          </p:cNvSpPr>
          <p:nvPr>
            <p:ph type="subTitle" idx="2"/>
          </p:nvPr>
        </p:nvSpPr>
        <p:spPr>
          <a:xfrm>
            <a:off x="1878850" y="2311550"/>
            <a:ext cx="2280600" cy="525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1"/>
          <p:cNvSpPr txBox="1">
            <a:spLocks noGrp="1"/>
          </p:cNvSpPr>
          <p:nvPr>
            <p:ph type="subTitle" idx="3"/>
          </p:nvPr>
        </p:nvSpPr>
        <p:spPr>
          <a:xfrm>
            <a:off x="4984573" y="2311550"/>
            <a:ext cx="2280600" cy="525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1"/>
          <p:cNvSpPr txBox="1">
            <a:spLocks noGrp="1"/>
          </p:cNvSpPr>
          <p:nvPr>
            <p:ph type="subTitle" idx="4"/>
          </p:nvPr>
        </p:nvSpPr>
        <p:spPr>
          <a:xfrm>
            <a:off x="1878850" y="4073700"/>
            <a:ext cx="2280600" cy="525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1"/>
          <p:cNvSpPr txBox="1">
            <a:spLocks noGrp="1"/>
          </p:cNvSpPr>
          <p:nvPr>
            <p:ph type="subTitle" idx="5"/>
          </p:nvPr>
        </p:nvSpPr>
        <p:spPr>
          <a:xfrm>
            <a:off x="4984573" y="4073700"/>
            <a:ext cx="2280600" cy="525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1"/>
          <p:cNvSpPr txBox="1">
            <a:spLocks noGrp="1"/>
          </p:cNvSpPr>
          <p:nvPr>
            <p:ph type="subTitle" idx="6"/>
          </p:nvPr>
        </p:nvSpPr>
        <p:spPr>
          <a:xfrm>
            <a:off x="1878850" y="3796950"/>
            <a:ext cx="2280600" cy="410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3" name="Google Shape;163;p21"/>
          <p:cNvSpPr txBox="1">
            <a:spLocks noGrp="1"/>
          </p:cNvSpPr>
          <p:nvPr>
            <p:ph type="subTitle" idx="7"/>
          </p:nvPr>
        </p:nvSpPr>
        <p:spPr>
          <a:xfrm>
            <a:off x="4984573" y="2034800"/>
            <a:ext cx="2280600" cy="410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4" name="Google Shape;164;p21"/>
          <p:cNvSpPr txBox="1">
            <a:spLocks noGrp="1"/>
          </p:cNvSpPr>
          <p:nvPr>
            <p:ph type="subTitle" idx="8"/>
          </p:nvPr>
        </p:nvSpPr>
        <p:spPr>
          <a:xfrm>
            <a:off x="4984573" y="3796950"/>
            <a:ext cx="2280600" cy="410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5" name="Google Shape;165;p21"/>
          <p:cNvSpPr/>
          <p:nvPr/>
        </p:nvSpPr>
        <p:spPr>
          <a:xfrm>
            <a:off x="8522237" y="0"/>
            <a:ext cx="561000" cy="1950300"/>
          </a:xfrm>
          <a:prstGeom prst="rect">
            <a:avLst/>
          </a:prstGeom>
          <a:solidFill>
            <a:srgbClr val="5F130F">
              <a:alpha val="32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1"/>
          <p:cNvSpPr/>
          <p:nvPr/>
        </p:nvSpPr>
        <p:spPr>
          <a:xfrm rot="-5400000">
            <a:off x="4388700" y="1323200"/>
            <a:ext cx="366600" cy="7293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67" name="Google Shape;167;p21"/>
          <p:cNvSpPr/>
          <p:nvPr/>
        </p:nvSpPr>
        <p:spPr>
          <a:xfrm rot="5400000">
            <a:off x="372900" y="-376175"/>
            <a:ext cx="541800" cy="1287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_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5"/>
          <p:cNvSpPr/>
          <p:nvPr/>
        </p:nvSpPr>
        <p:spPr>
          <a:xfrm rot="-5400000">
            <a:off x="4250250" y="629700"/>
            <a:ext cx="327000" cy="8827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19" name="Google Shape;219;p25"/>
          <p:cNvSpPr/>
          <p:nvPr/>
        </p:nvSpPr>
        <p:spPr>
          <a:xfrm>
            <a:off x="8731850" y="3312050"/>
            <a:ext cx="412200" cy="1894800"/>
          </a:xfrm>
          <a:prstGeom prst="rect">
            <a:avLst/>
          </a:prstGeom>
          <a:solidFill>
            <a:srgbClr val="5F130F">
              <a:alpha val="32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5"/>
          <p:cNvSpPr/>
          <p:nvPr/>
        </p:nvSpPr>
        <p:spPr>
          <a:xfrm>
            <a:off x="0" y="0"/>
            <a:ext cx="715200" cy="534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1_4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28"/>
          <p:cNvSpPr/>
          <p:nvPr/>
        </p:nvSpPr>
        <p:spPr>
          <a:xfrm>
            <a:off x="0" y="0"/>
            <a:ext cx="715200" cy="534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8"/>
          <p:cNvSpPr/>
          <p:nvPr/>
        </p:nvSpPr>
        <p:spPr>
          <a:xfrm rot="5400000">
            <a:off x="2460200" y="2300925"/>
            <a:ext cx="382500" cy="5302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8"/>
          <p:cNvSpPr/>
          <p:nvPr/>
        </p:nvSpPr>
        <p:spPr>
          <a:xfrm>
            <a:off x="8424000" y="4605200"/>
            <a:ext cx="715200" cy="534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8"/>
          <p:cNvSpPr/>
          <p:nvPr/>
        </p:nvSpPr>
        <p:spPr>
          <a:xfrm>
            <a:off x="62" y="3189800"/>
            <a:ext cx="561000" cy="1950300"/>
          </a:xfrm>
          <a:prstGeom prst="rect">
            <a:avLst/>
          </a:prstGeom>
          <a:solidFill>
            <a:srgbClr val="5F130F">
              <a:alpha val="32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8"/>
          <p:cNvSpPr/>
          <p:nvPr/>
        </p:nvSpPr>
        <p:spPr>
          <a:xfrm>
            <a:off x="8430900" y="0"/>
            <a:ext cx="715200" cy="1287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1"/>
          <p:cNvSpPr/>
          <p:nvPr/>
        </p:nvSpPr>
        <p:spPr>
          <a:xfrm rot="-5400000">
            <a:off x="7674525" y="-708400"/>
            <a:ext cx="533400" cy="1950300"/>
          </a:xfrm>
          <a:prstGeom prst="rect">
            <a:avLst/>
          </a:prstGeom>
          <a:solidFill>
            <a:srgbClr val="5F130F">
              <a:alpha val="32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31"/>
          <p:cNvSpPr/>
          <p:nvPr/>
        </p:nvSpPr>
        <p:spPr>
          <a:xfrm flipH="1">
            <a:off x="8644500" y="0"/>
            <a:ext cx="4995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</a:endParaRPr>
          </a:p>
        </p:txBody>
      </p:sp>
      <p:sp>
        <p:nvSpPr>
          <p:cNvPr id="259" name="Google Shape;259;p31"/>
          <p:cNvSpPr/>
          <p:nvPr/>
        </p:nvSpPr>
        <p:spPr>
          <a:xfrm rot="5400000">
            <a:off x="936075" y="3901600"/>
            <a:ext cx="533400" cy="1950300"/>
          </a:xfrm>
          <a:prstGeom prst="rect">
            <a:avLst/>
          </a:prstGeom>
          <a:solidFill>
            <a:srgbClr val="5F130F">
              <a:alpha val="32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31"/>
          <p:cNvSpPr/>
          <p:nvPr/>
        </p:nvSpPr>
        <p:spPr>
          <a:xfrm rot="10800000" flipH="1">
            <a:off x="0" y="0"/>
            <a:ext cx="4995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2"/>
          <p:cNvSpPr/>
          <p:nvPr/>
        </p:nvSpPr>
        <p:spPr>
          <a:xfrm>
            <a:off x="12" y="0"/>
            <a:ext cx="561000" cy="1950300"/>
          </a:xfrm>
          <a:prstGeom prst="rect">
            <a:avLst/>
          </a:prstGeom>
          <a:solidFill>
            <a:srgbClr val="5F130F">
              <a:alpha val="32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32"/>
          <p:cNvSpPr/>
          <p:nvPr/>
        </p:nvSpPr>
        <p:spPr>
          <a:xfrm rot="-5400000">
            <a:off x="5216850" y="-3366150"/>
            <a:ext cx="561000" cy="7293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64" name="Google Shape;264;p32"/>
          <p:cNvSpPr/>
          <p:nvPr/>
        </p:nvSpPr>
        <p:spPr>
          <a:xfrm>
            <a:off x="8428900" y="3855900"/>
            <a:ext cx="715200" cy="128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32"/>
          <p:cNvSpPr/>
          <p:nvPr/>
        </p:nvSpPr>
        <p:spPr>
          <a:xfrm rot="5400000">
            <a:off x="372900" y="4228850"/>
            <a:ext cx="541800" cy="1287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32"/>
          <p:cNvSpPr/>
          <p:nvPr/>
        </p:nvSpPr>
        <p:spPr>
          <a:xfrm>
            <a:off x="8219412" y="535000"/>
            <a:ext cx="561000" cy="1950300"/>
          </a:xfrm>
          <a:prstGeom prst="rect">
            <a:avLst/>
          </a:prstGeom>
          <a:solidFill>
            <a:srgbClr val="5F130F">
              <a:alpha val="32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378000" y="1983625"/>
            <a:ext cx="50508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7069600" y="879550"/>
            <a:ext cx="1359300" cy="9516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3378000" y="2719600"/>
            <a:ext cx="5050800" cy="3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100" y="3683000"/>
            <a:ext cx="9144000" cy="1460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282204" y="0"/>
            <a:ext cx="1524000" cy="4608600"/>
          </a:xfrm>
          <a:prstGeom prst="rect">
            <a:avLst/>
          </a:prstGeom>
          <a:solidFill>
            <a:srgbClr val="5F130F">
              <a:alpha val="32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8428900" y="0"/>
            <a:ext cx="715200" cy="534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/>
          <p:nvPr/>
        </p:nvSpPr>
        <p:spPr>
          <a:xfrm>
            <a:off x="8428900" y="0"/>
            <a:ext cx="715200" cy="128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6"/>
          <p:cNvSpPr/>
          <p:nvPr/>
        </p:nvSpPr>
        <p:spPr>
          <a:xfrm rot="5400000">
            <a:off x="372900" y="4228850"/>
            <a:ext cx="541800" cy="1287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6"/>
          <p:cNvSpPr/>
          <p:nvPr/>
        </p:nvSpPr>
        <p:spPr>
          <a:xfrm>
            <a:off x="12" y="0"/>
            <a:ext cx="561000" cy="1950300"/>
          </a:xfrm>
          <a:prstGeom prst="rect">
            <a:avLst/>
          </a:prstGeom>
          <a:solidFill>
            <a:srgbClr val="5F130F">
              <a:alpha val="32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6"/>
          <p:cNvSpPr/>
          <p:nvPr/>
        </p:nvSpPr>
        <p:spPr>
          <a:xfrm rot="5400000">
            <a:off x="7888362" y="3897500"/>
            <a:ext cx="561000" cy="1950300"/>
          </a:xfrm>
          <a:prstGeom prst="rect">
            <a:avLst/>
          </a:prstGeom>
          <a:solidFill>
            <a:srgbClr val="5F130F">
              <a:alpha val="32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715200" y="1440750"/>
            <a:ext cx="7713600" cy="226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53" name="Google Shape;53;p8"/>
          <p:cNvSpPr/>
          <p:nvPr/>
        </p:nvSpPr>
        <p:spPr>
          <a:xfrm rot="-5400000">
            <a:off x="4155450" y="-4155625"/>
            <a:ext cx="841500" cy="9152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4" name="Google Shape;54;p8"/>
          <p:cNvSpPr/>
          <p:nvPr/>
        </p:nvSpPr>
        <p:spPr>
          <a:xfrm rot="-5400000">
            <a:off x="5979425" y="1974850"/>
            <a:ext cx="1096500" cy="5241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5" name="Google Shape;55;p8"/>
          <p:cNvSpPr/>
          <p:nvPr/>
        </p:nvSpPr>
        <p:spPr>
          <a:xfrm rot="-5400000">
            <a:off x="1328850" y="2986150"/>
            <a:ext cx="561000" cy="321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6" name="Google Shape;56;p8"/>
          <p:cNvSpPr/>
          <p:nvPr/>
        </p:nvSpPr>
        <p:spPr>
          <a:xfrm>
            <a:off x="2846300" y="4078250"/>
            <a:ext cx="561000" cy="1060500"/>
          </a:xfrm>
          <a:prstGeom prst="rect">
            <a:avLst/>
          </a:prstGeom>
          <a:solidFill>
            <a:srgbClr val="5F130F">
              <a:alpha val="32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8"/>
          <p:cNvSpPr/>
          <p:nvPr/>
        </p:nvSpPr>
        <p:spPr>
          <a:xfrm rot="-5400000">
            <a:off x="334562" y="-159650"/>
            <a:ext cx="561000" cy="1950300"/>
          </a:xfrm>
          <a:prstGeom prst="rect">
            <a:avLst/>
          </a:prstGeom>
          <a:solidFill>
            <a:srgbClr val="5F130F">
              <a:alpha val="32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5100" y="938325"/>
            <a:ext cx="61875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5100" y="1788875"/>
            <a:ext cx="6187500" cy="7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/>
          <p:nvPr/>
        </p:nvSpPr>
        <p:spPr>
          <a:xfrm flipH="1">
            <a:off x="7812325" y="0"/>
            <a:ext cx="14199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</a:endParaRPr>
          </a:p>
        </p:txBody>
      </p:sp>
      <p:sp>
        <p:nvSpPr>
          <p:cNvPr id="62" name="Google Shape;62;p9"/>
          <p:cNvSpPr/>
          <p:nvPr/>
        </p:nvSpPr>
        <p:spPr>
          <a:xfrm rot="5400000">
            <a:off x="3450172" y="-122800"/>
            <a:ext cx="1524000" cy="8424300"/>
          </a:xfrm>
          <a:prstGeom prst="rect">
            <a:avLst/>
          </a:prstGeom>
          <a:solidFill>
            <a:srgbClr val="5F130F">
              <a:alpha val="32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idx="2" hasCustomPrompt="1"/>
          </p:nvPr>
        </p:nvSpPr>
        <p:spPr>
          <a:xfrm>
            <a:off x="1522575" y="1210700"/>
            <a:ext cx="982200" cy="6501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1"/>
          </p:nvPr>
        </p:nvSpPr>
        <p:spPr>
          <a:xfrm>
            <a:off x="715125" y="2187209"/>
            <a:ext cx="24459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title" idx="3" hasCustomPrompt="1"/>
          </p:nvPr>
        </p:nvSpPr>
        <p:spPr>
          <a:xfrm>
            <a:off x="4155900" y="1210700"/>
            <a:ext cx="978300" cy="6501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4"/>
          </p:nvPr>
        </p:nvSpPr>
        <p:spPr>
          <a:xfrm>
            <a:off x="3351300" y="2187210"/>
            <a:ext cx="2441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 idx="5" hasCustomPrompt="1"/>
          </p:nvPr>
        </p:nvSpPr>
        <p:spPr>
          <a:xfrm>
            <a:off x="1522575" y="2849924"/>
            <a:ext cx="982200" cy="6489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6"/>
          </p:nvPr>
        </p:nvSpPr>
        <p:spPr>
          <a:xfrm>
            <a:off x="715125" y="3837152"/>
            <a:ext cx="24459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title" idx="7" hasCustomPrompt="1"/>
          </p:nvPr>
        </p:nvSpPr>
        <p:spPr>
          <a:xfrm>
            <a:off x="4155900" y="2849924"/>
            <a:ext cx="978300" cy="6489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8"/>
          </p:nvPr>
        </p:nvSpPr>
        <p:spPr>
          <a:xfrm>
            <a:off x="3351300" y="3837162"/>
            <a:ext cx="2441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9"/>
          </p:nvPr>
        </p:nvSpPr>
        <p:spPr>
          <a:xfrm>
            <a:off x="715125" y="1762300"/>
            <a:ext cx="2445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3"/>
          </p:nvPr>
        </p:nvSpPr>
        <p:spPr>
          <a:xfrm>
            <a:off x="3351300" y="1762300"/>
            <a:ext cx="2441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4"/>
          </p:nvPr>
        </p:nvSpPr>
        <p:spPr>
          <a:xfrm>
            <a:off x="715125" y="3416067"/>
            <a:ext cx="2445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5"/>
          </p:nvPr>
        </p:nvSpPr>
        <p:spPr>
          <a:xfrm>
            <a:off x="3351300" y="3416075"/>
            <a:ext cx="2441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16" hasCustomPrompt="1"/>
          </p:nvPr>
        </p:nvSpPr>
        <p:spPr>
          <a:xfrm>
            <a:off x="6792100" y="1211946"/>
            <a:ext cx="978300" cy="6501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17"/>
          </p:nvPr>
        </p:nvSpPr>
        <p:spPr>
          <a:xfrm>
            <a:off x="5987500" y="2188348"/>
            <a:ext cx="2441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8" hasCustomPrompt="1"/>
          </p:nvPr>
        </p:nvSpPr>
        <p:spPr>
          <a:xfrm>
            <a:off x="6792100" y="2851168"/>
            <a:ext cx="978300" cy="6489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9"/>
          </p:nvPr>
        </p:nvSpPr>
        <p:spPr>
          <a:xfrm>
            <a:off x="5987500" y="3838299"/>
            <a:ext cx="2441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20"/>
          </p:nvPr>
        </p:nvSpPr>
        <p:spPr>
          <a:xfrm>
            <a:off x="5987500" y="1763438"/>
            <a:ext cx="2441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21"/>
          </p:nvPr>
        </p:nvSpPr>
        <p:spPr>
          <a:xfrm>
            <a:off x="5987500" y="3417213"/>
            <a:ext cx="2441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/>
          <p:nvPr/>
        </p:nvSpPr>
        <p:spPr>
          <a:xfrm>
            <a:off x="0" y="4608500"/>
            <a:ext cx="9144000" cy="534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3"/>
          <p:cNvSpPr/>
          <p:nvPr/>
        </p:nvSpPr>
        <p:spPr>
          <a:xfrm>
            <a:off x="0" y="0"/>
            <a:ext cx="715200" cy="1225800"/>
          </a:xfrm>
          <a:prstGeom prst="rect">
            <a:avLst/>
          </a:prstGeom>
          <a:solidFill>
            <a:srgbClr val="5F130F">
              <a:alpha val="32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3"/>
          <p:cNvSpPr/>
          <p:nvPr/>
        </p:nvSpPr>
        <p:spPr>
          <a:xfrm>
            <a:off x="8428800" y="0"/>
            <a:ext cx="715200" cy="1225800"/>
          </a:xfrm>
          <a:prstGeom prst="rect">
            <a:avLst/>
          </a:prstGeom>
          <a:solidFill>
            <a:srgbClr val="5F130F">
              <a:alpha val="32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9"/>
          <p:cNvSpPr txBox="1">
            <a:spLocks noGrp="1"/>
          </p:cNvSpPr>
          <p:nvPr>
            <p:ph type="subTitle" idx="1"/>
          </p:nvPr>
        </p:nvSpPr>
        <p:spPr>
          <a:xfrm>
            <a:off x="718800" y="2972525"/>
            <a:ext cx="2249400" cy="48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4" name="Google Shape;134;p19"/>
          <p:cNvSpPr txBox="1">
            <a:spLocks noGrp="1"/>
          </p:cNvSpPr>
          <p:nvPr>
            <p:ph type="subTitle" idx="2"/>
          </p:nvPr>
        </p:nvSpPr>
        <p:spPr>
          <a:xfrm>
            <a:off x="718800" y="3334925"/>
            <a:ext cx="2249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9"/>
          <p:cNvSpPr txBox="1">
            <a:spLocks noGrp="1"/>
          </p:cNvSpPr>
          <p:nvPr>
            <p:ph type="subTitle" idx="3"/>
          </p:nvPr>
        </p:nvSpPr>
        <p:spPr>
          <a:xfrm>
            <a:off x="3447300" y="3334925"/>
            <a:ext cx="2249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9"/>
          <p:cNvSpPr txBox="1">
            <a:spLocks noGrp="1"/>
          </p:cNvSpPr>
          <p:nvPr>
            <p:ph type="subTitle" idx="4"/>
          </p:nvPr>
        </p:nvSpPr>
        <p:spPr>
          <a:xfrm>
            <a:off x="6175800" y="3334925"/>
            <a:ext cx="22482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9"/>
          <p:cNvSpPr txBox="1">
            <a:spLocks noGrp="1"/>
          </p:cNvSpPr>
          <p:nvPr>
            <p:ph type="subTitle" idx="5"/>
          </p:nvPr>
        </p:nvSpPr>
        <p:spPr>
          <a:xfrm>
            <a:off x="3447300" y="2972525"/>
            <a:ext cx="2249400" cy="48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8" name="Google Shape;138;p19"/>
          <p:cNvSpPr txBox="1">
            <a:spLocks noGrp="1"/>
          </p:cNvSpPr>
          <p:nvPr>
            <p:ph type="subTitle" idx="6"/>
          </p:nvPr>
        </p:nvSpPr>
        <p:spPr>
          <a:xfrm>
            <a:off x="6175800" y="2972525"/>
            <a:ext cx="2248200" cy="48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9" name="Google Shape;139;p19"/>
          <p:cNvSpPr/>
          <p:nvPr/>
        </p:nvSpPr>
        <p:spPr>
          <a:xfrm>
            <a:off x="8428900" y="0"/>
            <a:ext cx="715200" cy="1287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9"/>
          <p:cNvSpPr/>
          <p:nvPr/>
        </p:nvSpPr>
        <p:spPr>
          <a:xfrm>
            <a:off x="-1" y="0"/>
            <a:ext cx="373800" cy="5143500"/>
          </a:xfrm>
          <a:prstGeom prst="rect">
            <a:avLst/>
          </a:prstGeom>
          <a:solidFill>
            <a:srgbClr val="5F130F">
              <a:alpha val="32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9"/>
          <p:cNvSpPr/>
          <p:nvPr/>
        </p:nvSpPr>
        <p:spPr>
          <a:xfrm>
            <a:off x="8428900" y="4608500"/>
            <a:ext cx="715200" cy="534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0"/>
          <p:cNvSpPr txBox="1">
            <a:spLocks noGrp="1"/>
          </p:cNvSpPr>
          <p:nvPr>
            <p:ph type="subTitle" idx="1"/>
          </p:nvPr>
        </p:nvSpPr>
        <p:spPr>
          <a:xfrm>
            <a:off x="2834425" y="1191375"/>
            <a:ext cx="4609800" cy="52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subTitle" idx="2"/>
          </p:nvPr>
        </p:nvSpPr>
        <p:spPr>
          <a:xfrm>
            <a:off x="2834425" y="2391497"/>
            <a:ext cx="4609800" cy="52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6" name="Google Shape;146;p20"/>
          <p:cNvSpPr txBox="1">
            <a:spLocks noGrp="1"/>
          </p:cNvSpPr>
          <p:nvPr>
            <p:ph type="subTitle" idx="3"/>
          </p:nvPr>
        </p:nvSpPr>
        <p:spPr>
          <a:xfrm>
            <a:off x="2834425" y="3591632"/>
            <a:ext cx="4609800" cy="52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7" name="Google Shape;147;p20"/>
          <p:cNvSpPr txBox="1">
            <a:spLocks noGrp="1"/>
          </p:cNvSpPr>
          <p:nvPr>
            <p:ph type="subTitle" idx="4"/>
          </p:nvPr>
        </p:nvSpPr>
        <p:spPr>
          <a:xfrm>
            <a:off x="2834425" y="1635549"/>
            <a:ext cx="4609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0"/>
          <p:cNvSpPr txBox="1">
            <a:spLocks noGrp="1"/>
          </p:cNvSpPr>
          <p:nvPr>
            <p:ph type="subTitle" idx="5"/>
          </p:nvPr>
        </p:nvSpPr>
        <p:spPr>
          <a:xfrm>
            <a:off x="2834425" y="2835669"/>
            <a:ext cx="4609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0"/>
          <p:cNvSpPr txBox="1">
            <a:spLocks noGrp="1"/>
          </p:cNvSpPr>
          <p:nvPr>
            <p:ph type="subTitle" idx="6"/>
          </p:nvPr>
        </p:nvSpPr>
        <p:spPr>
          <a:xfrm>
            <a:off x="2834425" y="4035802"/>
            <a:ext cx="4609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0"/>
          <p:cNvSpPr/>
          <p:nvPr/>
        </p:nvSpPr>
        <p:spPr>
          <a:xfrm flipH="1">
            <a:off x="5150" y="0"/>
            <a:ext cx="7152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</a:endParaRPr>
          </a:p>
        </p:txBody>
      </p:sp>
      <p:sp>
        <p:nvSpPr>
          <p:cNvPr id="151" name="Google Shape;151;p20"/>
          <p:cNvSpPr/>
          <p:nvPr/>
        </p:nvSpPr>
        <p:spPr>
          <a:xfrm>
            <a:off x="8428900" y="0"/>
            <a:ext cx="715200" cy="128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0"/>
          <p:cNvSpPr/>
          <p:nvPr/>
        </p:nvSpPr>
        <p:spPr>
          <a:xfrm>
            <a:off x="488062" y="174575"/>
            <a:ext cx="561000" cy="1950300"/>
          </a:xfrm>
          <a:prstGeom prst="rect">
            <a:avLst/>
          </a:prstGeom>
          <a:solidFill>
            <a:srgbClr val="5F130F">
              <a:alpha val="32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0"/>
          <p:cNvSpPr/>
          <p:nvPr/>
        </p:nvSpPr>
        <p:spPr>
          <a:xfrm>
            <a:off x="-277338" y="3086750"/>
            <a:ext cx="561000" cy="1950300"/>
          </a:xfrm>
          <a:prstGeom prst="rect">
            <a:avLst/>
          </a:prstGeom>
          <a:solidFill>
            <a:srgbClr val="5F130F">
              <a:alpha val="32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0"/>
          <p:cNvSpPr/>
          <p:nvPr/>
        </p:nvSpPr>
        <p:spPr>
          <a:xfrm rot="5400000">
            <a:off x="8229300" y="4235600"/>
            <a:ext cx="541800" cy="1287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55" r:id="rId5"/>
    <p:sldLayoutId id="2147483658" r:id="rId6"/>
    <p:sldLayoutId id="2147483659" r:id="rId7"/>
    <p:sldLayoutId id="2147483665" r:id="rId8"/>
    <p:sldLayoutId id="2147483666" r:id="rId9"/>
    <p:sldLayoutId id="2147483667" r:id="rId10"/>
    <p:sldLayoutId id="2147483671" r:id="rId11"/>
    <p:sldLayoutId id="2147483674" r:id="rId12"/>
    <p:sldLayoutId id="2147483677" r:id="rId13"/>
    <p:sldLayoutId id="2147483678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1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6"/>
          <p:cNvSpPr txBox="1">
            <a:spLocks noGrp="1"/>
          </p:cNvSpPr>
          <p:nvPr>
            <p:ph type="ctrTitle"/>
          </p:nvPr>
        </p:nvSpPr>
        <p:spPr>
          <a:xfrm>
            <a:off x="715107" y="1463040"/>
            <a:ext cx="6711600" cy="183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" dirty="0" smtClean="0"/>
              <a:t>RENDICION DE CUENTAS</a:t>
            </a:r>
            <a:br>
              <a:rPr lang="es" dirty="0" smtClean="0"/>
            </a:br>
            <a:r>
              <a:rPr lang="es" dirty="0" smtClean="0"/>
              <a:t>2025</a:t>
            </a:r>
            <a:endParaRPr dirty="0">
              <a:solidFill>
                <a:schemeClr val="lt2"/>
              </a:solidFill>
            </a:endParaRPr>
          </a:p>
        </p:txBody>
      </p:sp>
      <p:sp>
        <p:nvSpPr>
          <p:cNvPr id="278" name="Google Shape;278;p36"/>
          <p:cNvSpPr txBox="1">
            <a:spLocks noGrp="1"/>
          </p:cNvSpPr>
          <p:nvPr>
            <p:ph type="subTitle" idx="1"/>
          </p:nvPr>
        </p:nvSpPr>
        <p:spPr>
          <a:xfrm>
            <a:off x="715100" y="3408850"/>
            <a:ext cx="5645700" cy="3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dirty="0" smtClean="0"/>
              <a:t>Benemérito Cuerpo de Bomberos del cantón Balzar</a:t>
            </a:r>
            <a:endParaRPr b="1" dirty="0"/>
          </a:p>
        </p:txBody>
      </p:sp>
      <p:sp>
        <p:nvSpPr>
          <p:cNvPr id="279" name="Google Shape;279;p36"/>
          <p:cNvSpPr/>
          <p:nvPr/>
        </p:nvSpPr>
        <p:spPr>
          <a:xfrm>
            <a:off x="6903362" y="-707525"/>
            <a:ext cx="561000" cy="1950300"/>
          </a:xfrm>
          <a:prstGeom prst="rect">
            <a:avLst/>
          </a:prstGeom>
          <a:solidFill>
            <a:srgbClr val="5F130F">
              <a:alpha val="32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36"/>
          <p:cNvSpPr/>
          <p:nvPr/>
        </p:nvSpPr>
        <p:spPr>
          <a:xfrm flipH="1">
            <a:off x="7812325" y="0"/>
            <a:ext cx="14199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638" y="1737605"/>
            <a:ext cx="1083137" cy="1288669"/>
          </a:xfrm>
          <a:prstGeom prst="rect">
            <a:avLst/>
          </a:prstGeom>
        </p:spPr>
      </p:pic>
      <p:sp>
        <p:nvSpPr>
          <p:cNvPr id="10" name="Google Shape;278;p36"/>
          <p:cNvSpPr txBox="1">
            <a:spLocks/>
          </p:cNvSpPr>
          <p:nvPr/>
        </p:nvSpPr>
        <p:spPr>
          <a:xfrm>
            <a:off x="5356858" y="4539445"/>
            <a:ext cx="2396696" cy="604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None/>
              <a:defRPr sz="16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rlow"/>
              <a:buNone/>
              <a:defRPr sz="18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rlow"/>
              <a:buNone/>
              <a:defRPr sz="18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rlow"/>
              <a:buNone/>
              <a:defRPr sz="18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rlow"/>
              <a:buNone/>
              <a:defRPr sz="18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rlow"/>
              <a:buNone/>
              <a:defRPr sz="18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rlow"/>
              <a:buNone/>
              <a:defRPr sz="18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rlow"/>
              <a:buNone/>
              <a:defRPr sz="18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rlow"/>
              <a:buNone/>
              <a:defRPr sz="18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 algn="r"/>
            <a:r>
              <a:rPr lang="es-ES" b="1" dirty="0" smtClean="0">
                <a:solidFill>
                  <a:schemeClr val="accent5"/>
                </a:solidFill>
              </a:rPr>
              <a:t>Cap. César Rodas Uriña</a:t>
            </a:r>
          </a:p>
          <a:p>
            <a:pPr marL="0" indent="0" algn="r"/>
            <a:r>
              <a:rPr lang="es-ES" b="1" dirty="0" smtClean="0">
                <a:solidFill>
                  <a:schemeClr val="accent5"/>
                </a:solidFill>
              </a:rPr>
              <a:t>JEFE</a:t>
            </a:r>
            <a:endParaRPr lang="es-ES" b="1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1"/>
          <p:cNvSpPr txBox="1">
            <a:spLocks noGrp="1"/>
          </p:cNvSpPr>
          <p:nvPr>
            <p:ph type="title"/>
          </p:nvPr>
        </p:nvSpPr>
        <p:spPr>
          <a:xfrm>
            <a:off x="269710" y="14658"/>
            <a:ext cx="8133906" cy="421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dirty="0" smtClean="0"/>
              <a:t>ATENCION PRE HOSPITALARIA APH</a:t>
            </a:r>
            <a:endParaRPr sz="1600" dirty="0">
              <a:solidFill>
                <a:schemeClr val="lt2"/>
              </a:solidFill>
            </a:endParaRPr>
          </a:p>
        </p:txBody>
      </p:sp>
      <p:grpSp>
        <p:nvGrpSpPr>
          <p:cNvPr id="338" name="Google Shape;338;p41"/>
          <p:cNvGrpSpPr/>
          <p:nvPr/>
        </p:nvGrpSpPr>
        <p:grpSpPr>
          <a:xfrm>
            <a:off x="4336663" y="2165748"/>
            <a:ext cx="470664" cy="470698"/>
            <a:chOff x="4011525" y="3800650"/>
            <a:chExt cx="348150" cy="348175"/>
          </a:xfrm>
        </p:grpSpPr>
        <p:sp>
          <p:nvSpPr>
            <p:cNvPr id="339" name="Google Shape;339;p41"/>
            <p:cNvSpPr/>
            <p:nvPr/>
          </p:nvSpPr>
          <p:spPr>
            <a:xfrm>
              <a:off x="4277375" y="3923750"/>
              <a:ext cx="20425" cy="40825"/>
            </a:xfrm>
            <a:custGeom>
              <a:avLst/>
              <a:gdLst/>
              <a:ahLst/>
              <a:cxnLst/>
              <a:rect l="l" t="t" r="r" b="b"/>
              <a:pathLst>
                <a:path w="817" h="1633" extrusionOk="0">
                  <a:moveTo>
                    <a:pt x="0" y="0"/>
                  </a:moveTo>
                  <a:lnTo>
                    <a:pt x="0" y="1224"/>
                  </a:lnTo>
                  <a:cubicBezTo>
                    <a:pt x="0" y="1449"/>
                    <a:pt x="182" y="1632"/>
                    <a:pt x="409" y="1632"/>
                  </a:cubicBezTo>
                  <a:cubicBezTo>
                    <a:pt x="634" y="1632"/>
                    <a:pt x="816" y="1449"/>
                    <a:pt x="816" y="1224"/>
                  </a:cubicBezTo>
                  <a:lnTo>
                    <a:pt x="81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1"/>
            <p:cNvSpPr/>
            <p:nvPr/>
          </p:nvSpPr>
          <p:spPr>
            <a:xfrm>
              <a:off x="4011525" y="3800650"/>
              <a:ext cx="348150" cy="123100"/>
            </a:xfrm>
            <a:custGeom>
              <a:avLst/>
              <a:gdLst/>
              <a:ahLst/>
              <a:cxnLst/>
              <a:rect l="l" t="t" r="r" b="b"/>
              <a:pathLst>
                <a:path w="13926" h="4924" extrusionOk="0">
                  <a:moveTo>
                    <a:pt x="9003" y="816"/>
                  </a:moveTo>
                  <a:lnTo>
                    <a:pt x="9003" y="2475"/>
                  </a:lnTo>
                  <a:lnTo>
                    <a:pt x="4923" y="2475"/>
                  </a:lnTo>
                  <a:lnTo>
                    <a:pt x="4923" y="816"/>
                  </a:lnTo>
                  <a:close/>
                  <a:moveTo>
                    <a:pt x="4107" y="0"/>
                  </a:moveTo>
                  <a:lnTo>
                    <a:pt x="4107" y="2475"/>
                  </a:lnTo>
                  <a:lnTo>
                    <a:pt x="0" y="2475"/>
                  </a:lnTo>
                  <a:lnTo>
                    <a:pt x="0" y="4923"/>
                  </a:lnTo>
                  <a:lnTo>
                    <a:pt x="1659" y="4923"/>
                  </a:lnTo>
                  <a:lnTo>
                    <a:pt x="1659" y="4107"/>
                  </a:lnTo>
                  <a:lnTo>
                    <a:pt x="4107" y="4107"/>
                  </a:lnTo>
                  <a:lnTo>
                    <a:pt x="4107" y="4923"/>
                  </a:lnTo>
                  <a:lnTo>
                    <a:pt x="9818" y="4923"/>
                  </a:lnTo>
                  <a:lnTo>
                    <a:pt x="9818" y="4107"/>
                  </a:lnTo>
                  <a:lnTo>
                    <a:pt x="12266" y="4107"/>
                  </a:lnTo>
                  <a:lnTo>
                    <a:pt x="12266" y="4923"/>
                  </a:lnTo>
                  <a:lnTo>
                    <a:pt x="13925" y="4923"/>
                  </a:lnTo>
                  <a:lnTo>
                    <a:pt x="13925" y="2475"/>
                  </a:lnTo>
                  <a:lnTo>
                    <a:pt x="9818" y="2475"/>
                  </a:lnTo>
                  <a:lnTo>
                    <a:pt x="9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1"/>
            <p:cNvSpPr/>
            <p:nvPr/>
          </p:nvSpPr>
          <p:spPr>
            <a:xfrm>
              <a:off x="4073400" y="3923750"/>
              <a:ext cx="20425" cy="40825"/>
            </a:xfrm>
            <a:custGeom>
              <a:avLst/>
              <a:gdLst/>
              <a:ahLst/>
              <a:cxnLst/>
              <a:rect l="l" t="t" r="r" b="b"/>
              <a:pathLst>
                <a:path w="817" h="1633" extrusionOk="0">
                  <a:moveTo>
                    <a:pt x="0" y="0"/>
                  </a:moveTo>
                  <a:lnTo>
                    <a:pt x="0" y="1224"/>
                  </a:lnTo>
                  <a:cubicBezTo>
                    <a:pt x="0" y="1449"/>
                    <a:pt x="183" y="1632"/>
                    <a:pt x="408" y="1632"/>
                  </a:cubicBezTo>
                  <a:cubicBezTo>
                    <a:pt x="634" y="1632"/>
                    <a:pt x="816" y="1449"/>
                    <a:pt x="816" y="1224"/>
                  </a:cubicBezTo>
                  <a:lnTo>
                    <a:pt x="81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1"/>
            <p:cNvSpPr/>
            <p:nvPr/>
          </p:nvSpPr>
          <p:spPr>
            <a:xfrm>
              <a:off x="4011525" y="3944100"/>
              <a:ext cx="348150" cy="204725"/>
            </a:xfrm>
            <a:custGeom>
              <a:avLst/>
              <a:gdLst/>
              <a:ahLst/>
              <a:cxnLst/>
              <a:rect l="l" t="t" r="r" b="b"/>
              <a:pathLst>
                <a:path w="13926" h="8189" extrusionOk="0">
                  <a:moveTo>
                    <a:pt x="8187" y="818"/>
                  </a:moveTo>
                  <a:lnTo>
                    <a:pt x="8187" y="2450"/>
                  </a:lnTo>
                  <a:lnTo>
                    <a:pt x="9818" y="2450"/>
                  </a:lnTo>
                  <a:lnTo>
                    <a:pt x="9818" y="4898"/>
                  </a:lnTo>
                  <a:lnTo>
                    <a:pt x="8188" y="4898"/>
                  </a:lnTo>
                  <a:lnTo>
                    <a:pt x="8188" y="6528"/>
                  </a:lnTo>
                  <a:lnTo>
                    <a:pt x="5739" y="6528"/>
                  </a:lnTo>
                  <a:lnTo>
                    <a:pt x="5739" y="4898"/>
                  </a:lnTo>
                  <a:lnTo>
                    <a:pt x="4107" y="4898"/>
                  </a:lnTo>
                  <a:lnTo>
                    <a:pt x="4107" y="2450"/>
                  </a:lnTo>
                  <a:lnTo>
                    <a:pt x="5739" y="2450"/>
                  </a:lnTo>
                  <a:lnTo>
                    <a:pt x="5739" y="818"/>
                  </a:lnTo>
                  <a:close/>
                  <a:moveTo>
                    <a:pt x="12266" y="1"/>
                  </a:moveTo>
                  <a:lnTo>
                    <a:pt x="12266" y="410"/>
                  </a:lnTo>
                  <a:cubicBezTo>
                    <a:pt x="12266" y="1086"/>
                    <a:pt x="11718" y="1634"/>
                    <a:pt x="11043" y="1634"/>
                  </a:cubicBezTo>
                  <a:cubicBezTo>
                    <a:pt x="10366" y="1634"/>
                    <a:pt x="9818" y="1086"/>
                    <a:pt x="9818" y="410"/>
                  </a:cubicBezTo>
                  <a:lnTo>
                    <a:pt x="9818" y="2"/>
                  </a:lnTo>
                  <a:lnTo>
                    <a:pt x="4107" y="2"/>
                  </a:lnTo>
                  <a:lnTo>
                    <a:pt x="4107" y="410"/>
                  </a:lnTo>
                  <a:cubicBezTo>
                    <a:pt x="4116" y="1092"/>
                    <a:pt x="3565" y="1649"/>
                    <a:pt x="2883" y="1649"/>
                  </a:cubicBezTo>
                  <a:cubicBezTo>
                    <a:pt x="2202" y="1649"/>
                    <a:pt x="1651" y="1092"/>
                    <a:pt x="1659" y="410"/>
                  </a:cubicBezTo>
                  <a:lnTo>
                    <a:pt x="1659" y="2"/>
                  </a:lnTo>
                  <a:lnTo>
                    <a:pt x="0" y="2"/>
                  </a:lnTo>
                  <a:lnTo>
                    <a:pt x="0" y="8189"/>
                  </a:lnTo>
                  <a:lnTo>
                    <a:pt x="13925" y="8189"/>
                  </a:lnTo>
                  <a:lnTo>
                    <a:pt x="139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1"/>
            <p:cNvSpPr/>
            <p:nvPr/>
          </p:nvSpPr>
          <p:spPr>
            <a:xfrm>
              <a:off x="4134600" y="3984950"/>
              <a:ext cx="102000" cy="101975"/>
            </a:xfrm>
            <a:custGeom>
              <a:avLst/>
              <a:gdLst/>
              <a:ahLst/>
              <a:cxnLst/>
              <a:rect l="l" t="t" r="r" b="b"/>
              <a:pathLst>
                <a:path w="4080" h="4079" extrusionOk="0">
                  <a:moveTo>
                    <a:pt x="1632" y="0"/>
                  </a:moveTo>
                  <a:lnTo>
                    <a:pt x="1632" y="1631"/>
                  </a:lnTo>
                  <a:lnTo>
                    <a:pt x="0" y="1631"/>
                  </a:lnTo>
                  <a:lnTo>
                    <a:pt x="0" y="2446"/>
                  </a:lnTo>
                  <a:lnTo>
                    <a:pt x="1632" y="2446"/>
                  </a:lnTo>
                  <a:lnTo>
                    <a:pt x="1632" y="4078"/>
                  </a:lnTo>
                  <a:lnTo>
                    <a:pt x="2448" y="4078"/>
                  </a:lnTo>
                  <a:lnTo>
                    <a:pt x="2448" y="2446"/>
                  </a:lnTo>
                  <a:lnTo>
                    <a:pt x="4080" y="2446"/>
                  </a:lnTo>
                  <a:lnTo>
                    <a:pt x="4080" y="1631"/>
                  </a:lnTo>
                  <a:lnTo>
                    <a:pt x="2448" y="1631"/>
                  </a:lnTo>
                  <a:lnTo>
                    <a:pt x="24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" name="Google Shape;345;p41"/>
          <p:cNvGrpSpPr/>
          <p:nvPr/>
        </p:nvGrpSpPr>
        <p:grpSpPr>
          <a:xfrm>
            <a:off x="7057848" y="2165761"/>
            <a:ext cx="484115" cy="470698"/>
            <a:chOff x="5520825" y="2680925"/>
            <a:chExt cx="358100" cy="348175"/>
          </a:xfrm>
        </p:grpSpPr>
        <p:sp>
          <p:nvSpPr>
            <p:cNvPr id="346" name="Google Shape;346;p41"/>
            <p:cNvSpPr/>
            <p:nvPr/>
          </p:nvSpPr>
          <p:spPr>
            <a:xfrm>
              <a:off x="5520825" y="2869425"/>
              <a:ext cx="164675" cy="159675"/>
            </a:xfrm>
            <a:custGeom>
              <a:avLst/>
              <a:gdLst/>
              <a:ahLst/>
              <a:cxnLst/>
              <a:rect l="l" t="t" r="r" b="b"/>
              <a:pathLst>
                <a:path w="6587" h="6387" extrusionOk="0">
                  <a:moveTo>
                    <a:pt x="3088" y="1696"/>
                  </a:moveTo>
                  <a:lnTo>
                    <a:pt x="3700" y="2308"/>
                  </a:lnTo>
                  <a:lnTo>
                    <a:pt x="3124" y="2884"/>
                  </a:lnTo>
                  <a:lnTo>
                    <a:pt x="2511" y="2273"/>
                  </a:lnTo>
                  <a:lnTo>
                    <a:pt x="3088" y="1696"/>
                  </a:lnTo>
                  <a:close/>
                  <a:moveTo>
                    <a:pt x="4276" y="2884"/>
                  </a:moveTo>
                  <a:lnTo>
                    <a:pt x="4820" y="3426"/>
                  </a:lnTo>
                  <a:lnTo>
                    <a:pt x="4242" y="4004"/>
                  </a:lnTo>
                  <a:lnTo>
                    <a:pt x="3700" y="3461"/>
                  </a:lnTo>
                  <a:lnTo>
                    <a:pt x="4276" y="2884"/>
                  </a:lnTo>
                  <a:close/>
                  <a:moveTo>
                    <a:pt x="1912" y="2873"/>
                  </a:moveTo>
                  <a:lnTo>
                    <a:pt x="2523" y="3484"/>
                  </a:lnTo>
                  <a:lnTo>
                    <a:pt x="1946" y="4062"/>
                  </a:lnTo>
                  <a:lnTo>
                    <a:pt x="1335" y="3449"/>
                  </a:lnTo>
                  <a:lnTo>
                    <a:pt x="1912" y="2873"/>
                  </a:lnTo>
                  <a:close/>
                  <a:moveTo>
                    <a:pt x="3101" y="4062"/>
                  </a:moveTo>
                  <a:lnTo>
                    <a:pt x="3643" y="4604"/>
                  </a:lnTo>
                  <a:lnTo>
                    <a:pt x="3066" y="5180"/>
                  </a:lnTo>
                  <a:lnTo>
                    <a:pt x="2523" y="4638"/>
                  </a:lnTo>
                  <a:lnTo>
                    <a:pt x="3101" y="4062"/>
                  </a:lnTo>
                  <a:close/>
                  <a:moveTo>
                    <a:pt x="2547" y="1"/>
                  </a:moveTo>
                  <a:lnTo>
                    <a:pt x="795" y="1750"/>
                  </a:lnTo>
                  <a:cubicBezTo>
                    <a:pt x="0" y="2547"/>
                    <a:pt x="0" y="3839"/>
                    <a:pt x="795" y="4637"/>
                  </a:cubicBezTo>
                  <a:lnTo>
                    <a:pt x="1949" y="5789"/>
                  </a:lnTo>
                  <a:cubicBezTo>
                    <a:pt x="2348" y="6187"/>
                    <a:pt x="2870" y="6386"/>
                    <a:pt x="3392" y="6386"/>
                  </a:cubicBezTo>
                  <a:cubicBezTo>
                    <a:pt x="3914" y="6386"/>
                    <a:pt x="4436" y="6187"/>
                    <a:pt x="4836" y="5789"/>
                  </a:cubicBezTo>
                  <a:lnTo>
                    <a:pt x="6586" y="4039"/>
                  </a:lnTo>
                  <a:lnTo>
                    <a:pt x="25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1"/>
            <p:cNvSpPr/>
            <p:nvPr/>
          </p:nvSpPr>
          <p:spPr>
            <a:xfrm>
              <a:off x="5714250" y="2680925"/>
              <a:ext cx="164650" cy="159675"/>
            </a:xfrm>
            <a:custGeom>
              <a:avLst/>
              <a:gdLst/>
              <a:ahLst/>
              <a:cxnLst/>
              <a:rect l="l" t="t" r="r" b="b"/>
              <a:pathLst>
                <a:path w="6586" h="6387" extrusionOk="0">
                  <a:moveTo>
                    <a:pt x="3452" y="1137"/>
                  </a:moveTo>
                  <a:lnTo>
                    <a:pt x="4063" y="1748"/>
                  </a:lnTo>
                  <a:lnTo>
                    <a:pt x="3487" y="2324"/>
                  </a:lnTo>
                  <a:lnTo>
                    <a:pt x="2876" y="1713"/>
                  </a:lnTo>
                  <a:lnTo>
                    <a:pt x="3452" y="1137"/>
                  </a:lnTo>
                  <a:close/>
                  <a:moveTo>
                    <a:pt x="4641" y="2324"/>
                  </a:moveTo>
                  <a:lnTo>
                    <a:pt x="5183" y="2866"/>
                  </a:lnTo>
                  <a:lnTo>
                    <a:pt x="4607" y="3444"/>
                  </a:lnTo>
                  <a:lnTo>
                    <a:pt x="4063" y="2902"/>
                  </a:lnTo>
                  <a:lnTo>
                    <a:pt x="4641" y="2324"/>
                  </a:lnTo>
                  <a:close/>
                  <a:moveTo>
                    <a:pt x="2275" y="2313"/>
                  </a:moveTo>
                  <a:lnTo>
                    <a:pt x="2887" y="2925"/>
                  </a:lnTo>
                  <a:lnTo>
                    <a:pt x="2311" y="3501"/>
                  </a:lnTo>
                  <a:lnTo>
                    <a:pt x="1699" y="2889"/>
                  </a:lnTo>
                  <a:lnTo>
                    <a:pt x="2275" y="2313"/>
                  </a:lnTo>
                  <a:close/>
                  <a:moveTo>
                    <a:pt x="3464" y="3501"/>
                  </a:moveTo>
                  <a:lnTo>
                    <a:pt x="4006" y="4043"/>
                  </a:lnTo>
                  <a:lnTo>
                    <a:pt x="3429" y="4620"/>
                  </a:lnTo>
                  <a:lnTo>
                    <a:pt x="2887" y="4078"/>
                  </a:lnTo>
                  <a:lnTo>
                    <a:pt x="3464" y="3501"/>
                  </a:lnTo>
                  <a:close/>
                  <a:moveTo>
                    <a:pt x="3194" y="0"/>
                  </a:moveTo>
                  <a:cubicBezTo>
                    <a:pt x="2672" y="0"/>
                    <a:pt x="2150" y="199"/>
                    <a:pt x="1752" y="596"/>
                  </a:cubicBezTo>
                  <a:lnTo>
                    <a:pt x="1" y="2347"/>
                  </a:lnTo>
                  <a:lnTo>
                    <a:pt x="4040" y="6386"/>
                  </a:lnTo>
                  <a:lnTo>
                    <a:pt x="5791" y="4636"/>
                  </a:lnTo>
                  <a:cubicBezTo>
                    <a:pt x="6585" y="3838"/>
                    <a:pt x="6585" y="2548"/>
                    <a:pt x="5791" y="1751"/>
                  </a:cubicBezTo>
                  <a:lnTo>
                    <a:pt x="4638" y="596"/>
                  </a:lnTo>
                  <a:cubicBezTo>
                    <a:pt x="4239" y="199"/>
                    <a:pt x="3716" y="0"/>
                    <a:pt x="3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1"/>
            <p:cNvSpPr/>
            <p:nvPr/>
          </p:nvSpPr>
          <p:spPr>
            <a:xfrm>
              <a:off x="5613275" y="2768450"/>
              <a:ext cx="173125" cy="173100"/>
            </a:xfrm>
            <a:custGeom>
              <a:avLst/>
              <a:gdLst/>
              <a:ahLst/>
              <a:cxnLst/>
              <a:rect l="l" t="t" r="r" b="b"/>
              <a:pathLst>
                <a:path w="6925" h="6924" extrusionOk="0">
                  <a:moveTo>
                    <a:pt x="4041" y="0"/>
                  </a:moveTo>
                  <a:lnTo>
                    <a:pt x="1" y="4038"/>
                  </a:lnTo>
                  <a:lnTo>
                    <a:pt x="2887" y="6923"/>
                  </a:lnTo>
                  <a:lnTo>
                    <a:pt x="6925" y="2885"/>
                  </a:lnTo>
                  <a:lnTo>
                    <a:pt x="40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1"/>
            <p:cNvSpPr/>
            <p:nvPr/>
          </p:nvSpPr>
          <p:spPr>
            <a:xfrm>
              <a:off x="5699850" y="2854975"/>
              <a:ext cx="179075" cy="174125"/>
            </a:xfrm>
            <a:custGeom>
              <a:avLst/>
              <a:gdLst/>
              <a:ahLst/>
              <a:cxnLst/>
              <a:rect l="l" t="t" r="r" b="b"/>
              <a:pathLst>
                <a:path w="7163" h="6965" extrusionOk="0">
                  <a:moveTo>
                    <a:pt x="3485" y="1709"/>
                  </a:moveTo>
                  <a:lnTo>
                    <a:pt x="4063" y="2285"/>
                  </a:lnTo>
                  <a:lnTo>
                    <a:pt x="3462" y="2886"/>
                  </a:lnTo>
                  <a:lnTo>
                    <a:pt x="2885" y="2308"/>
                  </a:lnTo>
                  <a:lnTo>
                    <a:pt x="3485" y="1709"/>
                  </a:lnTo>
                  <a:close/>
                  <a:moveTo>
                    <a:pt x="2309" y="2886"/>
                  </a:moveTo>
                  <a:lnTo>
                    <a:pt x="2885" y="3462"/>
                  </a:lnTo>
                  <a:lnTo>
                    <a:pt x="2331" y="4016"/>
                  </a:lnTo>
                  <a:lnTo>
                    <a:pt x="1754" y="3439"/>
                  </a:lnTo>
                  <a:lnTo>
                    <a:pt x="2309" y="2886"/>
                  </a:lnTo>
                  <a:close/>
                  <a:moveTo>
                    <a:pt x="4662" y="2884"/>
                  </a:moveTo>
                  <a:lnTo>
                    <a:pt x="5238" y="3462"/>
                  </a:lnTo>
                  <a:lnTo>
                    <a:pt x="4639" y="4062"/>
                  </a:lnTo>
                  <a:lnTo>
                    <a:pt x="4063" y="3485"/>
                  </a:lnTo>
                  <a:lnTo>
                    <a:pt x="4662" y="2884"/>
                  </a:lnTo>
                  <a:close/>
                  <a:moveTo>
                    <a:pt x="3485" y="4062"/>
                  </a:moveTo>
                  <a:lnTo>
                    <a:pt x="4063" y="4638"/>
                  </a:lnTo>
                  <a:lnTo>
                    <a:pt x="3508" y="5193"/>
                  </a:lnTo>
                  <a:lnTo>
                    <a:pt x="2931" y="4615"/>
                  </a:lnTo>
                  <a:lnTo>
                    <a:pt x="3485" y="4062"/>
                  </a:lnTo>
                  <a:close/>
                  <a:moveTo>
                    <a:pt x="4040" y="1"/>
                  </a:moveTo>
                  <a:lnTo>
                    <a:pt x="0" y="4039"/>
                  </a:lnTo>
                  <a:lnTo>
                    <a:pt x="2328" y="6367"/>
                  </a:lnTo>
                  <a:cubicBezTo>
                    <a:pt x="2726" y="6765"/>
                    <a:pt x="3249" y="6964"/>
                    <a:pt x="3771" y="6964"/>
                  </a:cubicBezTo>
                  <a:cubicBezTo>
                    <a:pt x="4293" y="6964"/>
                    <a:pt x="4815" y="6765"/>
                    <a:pt x="5214" y="6367"/>
                  </a:cubicBezTo>
                  <a:lnTo>
                    <a:pt x="6367" y="5213"/>
                  </a:lnTo>
                  <a:cubicBezTo>
                    <a:pt x="7163" y="4416"/>
                    <a:pt x="7163" y="3125"/>
                    <a:pt x="6367" y="2328"/>
                  </a:cubicBezTo>
                  <a:lnTo>
                    <a:pt x="40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1"/>
            <p:cNvSpPr/>
            <p:nvPr/>
          </p:nvSpPr>
          <p:spPr>
            <a:xfrm>
              <a:off x="5520825" y="2680925"/>
              <a:ext cx="179050" cy="174075"/>
            </a:xfrm>
            <a:custGeom>
              <a:avLst/>
              <a:gdLst/>
              <a:ahLst/>
              <a:cxnLst/>
              <a:rect l="l" t="t" r="r" b="b"/>
              <a:pathLst>
                <a:path w="7162" h="6963" extrusionOk="0">
                  <a:moveTo>
                    <a:pt x="3700" y="1725"/>
                  </a:moveTo>
                  <a:lnTo>
                    <a:pt x="4278" y="2301"/>
                  </a:lnTo>
                  <a:lnTo>
                    <a:pt x="3677" y="2902"/>
                  </a:lnTo>
                  <a:lnTo>
                    <a:pt x="3101" y="2324"/>
                  </a:lnTo>
                  <a:lnTo>
                    <a:pt x="3700" y="1725"/>
                  </a:lnTo>
                  <a:close/>
                  <a:moveTo>
                    <a:pt x="2523" y="2901"/>
                  </a:moveTo>
                  <a:lnTo>
                    <a:pt x="3101" y="3478"/>
                  </a:lnTo>
                  <a:lnTo>
                    <a:pt x="2546" y="4032"/>
                  </a:lnTo>
                  <a:lnTo>
                    <a:pt x="1969" y="3454"/>
                  </a:lnTo>
                  <a:lnTo>
                    <a:pt x="2523" y="2901"/>
                  </a:lnTo>
                  <a:close/>
                  <a:moveTo>
                    <a:pt x="4877" y="2901"/>
                  </a:moveTo>
                  <a:lnTo>
                    <a:pt x="5454" y="3478"/>
                  </a:lnTo>
                  <a:lnTo>
                    <a:pt x="4854" y="4078"/>
                  </a:lnTo>
                  <a:lnTo>
                    <a:pt x="4276" y="3501"/>
                  </a:lnTo>
                  <a:lnTo>
                    <a:pt x="4877" y="2901"/>
                  </a:lnTo>
                  <a:close/>
                  <a:moveTo>
                    <a:pt x="3700" y="4078"/>
                  </a:moveTo>
                  <a:lnTo>
                    <a:pt x="4276" y="4654"/>
                  </a:lnTo>
                  <a:lnTo>
                    <a:pt x="3723" y="5209"/>
                  </a:lnTo>
                  <a:lnTo>
                    <a:pt x="3146" y="4633"/>
                  </a:lnTo>
                  <a:lnTo>
                    <a:pt x="3700" y="4078"/>
                  </a:lnTo>
                  <a:close/>
                  <a:moveTo>
                    <a:pt x="3391" y="0"/>
                  </a:moveTo>
                  <a:cubicBezTo>
                    <a:pt x="2869" y="0"/>
                    <a:pt x="2347" y="199"/>
                    <a:pt x="1948" y="596"/>
                  </a:cubicBezTo>
                  <a:lnTo>
                    <a:pt x="795" y="1751"/>
                  </a:lnTo>
                  <a:cubicBezTo>
                    <a:pt x="0" y="2548"/>
                    <a:pt x="0" y="3838"/>
                    <a:pt x="795" y="4636"/>
                  </a:cubicBezTo>
                  <a:lnTo>
                    <a:pt x="3124" y="6963"/>
                  </a:lnTo>
                  <a:lnTo>
                    <a:pt x="7161" y="2925"/>
                  </a:lnTo>
                  <a:lnTo>
                    <a:pt x="4834" y="596"/>
                  </a:lnTo>
                  <a:cubicBezTo>
                    <a:pt x="4436" y="199"/>
                    <a:pt x="3914" y="0"/>
                    <a:pt x="33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41"/>
          <p:cNvGrpSpPr/>
          <p:nvPr/>
        </p:nvGrpSpPr>
        <p:grpSpPr>
          <a:xfrm>
            <a:off x="1608153" y="2165807"/>
            <a:ext cx="470698" cy="470630"/>
            <a:chOff x="238125" y="1565300"/>
            <a:chExt cx="348175" cy="348125"/>
          </a:xfrm>
        </p:grpSpPr>
        <p:sp>
          <p:nvSpPr>
            <p:cNvPr id="353" name="Google Shape;353;p41"/>
            <p:cNvSpPr/>
            <p:nvPr/>
          </p:nvSpPr>
          <p:spPr>
            <a:xfrm>
              <a:off x="298625" y="1637375"/>
              <a:ext cx="63950" cy="91800"/>
            </a:xfrm>
            <a:custGeom>
              <a:avLst/>
              <a:gdLst/>
              <a:ahLst/>
              <a:cxnLst/>
              <a:rect l="l" t="t" r="r" b="b"/>
              <a:pathLst>
                <a:path w="2558" h="3672" extrusionOk="0">
                  <a:moveTo>
                    <a:pt x="1279" y="1"/>
                  </a:moveTo>
                  <a:lnTo>
                    <a:pt x="218" y="1837"/>
                  </a:lnTo>
                  <a:cubicBezTo>
                    <a:pt x="0" y="2216"/>
                    <a:pt x="0" y="2682"/>
                    <a:pt x="220" y="3059"/>
                  </a:cubicBezTo>
                  <a:cubicBezTo>
                    <a:pt x="438" y="3438"/>
                    <a:pt x="842" y="3671"/>
                    <a:pt x="1279" y="3671"/>
                  </a:cubicBezTo>
                  <a:cubicBezTo>
                    <a:pt x="1715" y="3671"/>
                    <a:pt x="2120" y="3438"/>
                    <a:pt x="2338" y="3059"/>
                  </a:cubicBezTo>
                  <a:cubicBezTo>
                    <a:pt x="2557" y="2682"/>
                    <a:pt x="2557" y="2216"/>
                    <a:pt x="2341" y="1837"/>
                  </a:cubicBezTo>
                  <a:lnTo>
                    <a:pt x="12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1"/>
            <p:cNvSpPr/>
            <p:nvPr/>
          </p:nvSpPr>
          <p:spPr>
            <a:xfrm>
              <a:off x="238125" y="1790350"/>
              <a:ext cx="348175" cy="123075"/>
            </a:xfrm>
            <a:custGeom>
              <a:avLst/>
              <a:gdLst/>
              <a:ahLst/>
              <a:cxnLst/>
              <a:rect l="l" t="t" r="r" b="b"/>
              <a:pathLst>
                <a:path w="13927" h="4923" extrusionOk="0">
                  <a:moveTo>
                    <a:pt x="0" y="0"/>
                  </a:moveTo>
                  <a:lnTo>
                    <a:pt x="0" y="2448"/>
                  </a:lnTo>
                  <a:lnTo>
                    <a:pt x="5739" y="2448"/>
                  </a:lnTo>
                  <a:lnTo>
                    <a:pt x="5739" y="4107"/>
                  </a:lnTo>
                  <a:lnTo>
                    <a:pt x="3291" y="4107"/>
                  </a:lnTo>
                  <a:lnTo>
                    <a:pt x="3291" y="4923"/>
                  </a:lnTo>
                  <a:lnTo>
                    <a:pt x="10634" y="4923"/>
                  </a:lnTo>
                  <a:lnTo>
                    <a:pt x="10634" y="4107"/>
                  </a:lnTo>
                  <a:lnTo>
                    <a:pt x="8186" y="4107"/>
                  </a:lnTo>
                  <a:lnTo>
                    <a:pt x="8186" y="2448"/>
                  </a:lnTo>
                  <a:lnTo>
                    <a:pt x="13926" y="2448"/>
                  </a:lnTo>
                  <a:lnTo>
                    <a:pt x="13926" y="0"/>
                  </a:lnTo>
                  <a:lnTo>
                    <a:pt x="7370" y="0"/>
                  </a:lnTo>
                  <a:lnTo>
                    <a:pt x="7370" y="816"/>
                  </a:lnTo>
                  <a:lnTo>
                    <a:pt x="6554" y="816"/>
                  </a:lnTo>
                  <a:lnTo>
                    <a:pt x="65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1"/>
            <p:cNvSpPr/>
            <p:nvPr/>
          </p:nvSpPr>
          <p:spPr>
            <a:xfrm>
              <a:off x="238125" y="1565300"/>
              <a:ext cx="348175" cy="204675"/>
            </a:xfrm>
            <a:custGeom>
              <a:avLst/>
              <a:gdLst/>
              <a:ahLst/>
              <a:cxnLst/>
              <a:rect l="l" t="t" r="r" b="b"/>
              <a:pathLst>
                <a:path w="13927" h="8187" extrusionOk="0">
                  <a:moveTo>
                    <a:pt x="10634" y="1659"/>
                  </a:moveTo>
                  <a:lnTo>
                    <a:pt x="10634" y="2475"/>
                  </a:lnTo>
                  <a:lnTo>
                    <a:pt x="6554" y="2475"/>
                  </a:lnTo>
                  <a:lnTo>
                    <a:pt x="6554" y="1659"/>
                  </a:lnTo>
                  <a:close/>
                  <a:moveTo>
                    <a:pt x="12266" y="1659"/>
                  </a:moveTo>
                  <a:lnTo>
                    <a:pt x="12267" y="2476"/>
                  </a:lnTo>
                  <a:lnTo>
                    <a:pt x="11450" y="2476"/>
                  </a:lnTo>
                  <a:lnTo>
                    <a:pt x="11450" y="1659"/>
                  </a:lnTo>
                  <a:close/>
                  <a:moveTo>
                    <a:pt x="12266" y="3292"/>
                  </a:moveTo>
                  <a:lnTo>
                    <a:pt x="12267" y="4108"/>
                  </a:lnTo>
                  <a:lnTo>
                    <a:pt x="6554" y="4108"/>
                  </a:lnTo>
                  <a:lnTo>
                    <a:pt x="6554" y="3292"/>
                  </a:lnTo>
                  <a:close/>
                  <a:moveTo>
                    <a:pt x="12266" y="4924"/>
                  </a:moveTo>
                  <a:lnTo>
                    <a:pt x="12267" y="5740"/>
                  </a:lnTo>
                  <a:lnTo>
                    <a:pt x="6554" y="5740"/>
                  </a:lnTo>
                  <a:lnTo>
                    <a:pt x="6554" y="4924"/>
                  </a:lnTo>
                  <a:close/>
                  <a:moveTo>
                    <a:pt x="3699" y="1250"/>
                  </a:moveTo>
                  <a:lnTo>
                    <a:pt x="5466" y="4312"/>
                  </a:lnTo>
                  <a:cubicBezTo>
                    <a:pt x="5830" y="4943"/>
                    <a:pt x="5829" y="5720"/>
                    <a:pt x="5465" y="6351"/>
                  </a:cubicBezTo>
                  <a:cubicBezTo>
                    <a:pt x="5100" y="6982"/>
                    <a:pt x="4428" y="7370"/>
                    <a:pt x="3699" y="7370"/>
                  </a:cubicBezTo>
                  <a:cubicBezTo>
                    <a:pt x="2971" y="7370"/>
                    <a:pt x="2297" y="6982"/>
                    <a:pt x="1933" y="6351"/>
                  </a:cubicBezTo>
                  <a:cubicBezTo>
                    <a:pt x="1569" y="5720"/>
                    <a:pt x="1567" y="4943"/>
                    <a:pt x="1931" y="4312"/>
                  </a:cubicBezTo>
                  <a:lnTo>
                    <a:pt x="3699" y="1250"/>
                  </a:lnTo>
                  <a:close/>
                  <a:moveTo>
                    <a:pt x="12266" y="6554"/>
                  </a:moveTo>
                  <a:lnTo>
                    <a:pt x="12267" y="7370"/>
                  </a:lnTo>
                  <a:lnTo>
                    <a:pt x="6554" y="7370"/>
                  </a:lnTo>
                  <a:lnTo>
                    <a:pt x="6554" y="6554"/>
                  </a:lnTo>
                  <a:close/>
                  <a:moveTo>
                    <a:pt x="0" y="0"/>
                  </a:moveTo>
                  <a:lnTo>
                    <a:pt x="0" y="8186"/>
                  </a:lnTo>
                  <a:lnTo>
                    <a:pt x="13926" y="8186"/>
                  </a:lnTo>
                  <a:lnTo>
                    <a:pt x="139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Imagen 20">
            <a:extLst>
              <a:ext uri="{FF2B5EF4-FFF2-40B4-BE49-F238E27FC236}">
                <a16:creationId xmlns:a16="http://schemas.microsoft.com/office/drawing/2014/main" id="{5B36B4C8-DEA4-4271-AAC5-B072B61D76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077" b="30531"/>
          <a:stretch/>
        </p:blipFill>
        <p:spPr>
          <a:xfrm>
            <a:off x="444617" y="436486"/>
            <a:ext cx="2874847" cy="257546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EC224E8B-E0DC-4A70-9964-AE654E7CC2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630" y="454496"/>
            <a:ext cx="2646436" cy="2638748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37EAFC49-241B-45C4-A19C-E78D338159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21" t="24059" r="25817" b="14118"/>
          <a:stretch/>
        </p:blipFill>
        <p:spPr>
          <a:xfrm>
            <a:off x="3452682" y="1614048"/>
            <a:ext cx="2164976" cy="321257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 rot="915110">
            <a:off x="3878955" y="2462574"/>
            <a:ext cx="1101687" cy="27813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45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1"/>
          <p:cNvSpPr txBox="1">
            <a:spLocks noGrp="1"/>
          </p:cNvSpPr>
          <p:nvPr>
            <p:ph type="title"/>
          </p:nvPr>
        </p:nvSpPr>
        <p:spPr>
          <a:xfrm>
            <a:off x="269710" y="14658"/>
            <a:ext cx="8133906" cy="421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dirty="0" smtClean="0"/>
              <a:t>EVACUACIÓN POR INUNDACIONES</a:t>
            </a:r>
            <a:endParaRPr sz="1600" dirty="0">
              <a:solidFill>
                <a:schemeClr val="lt2"/>
              </a:solidFill>
            </a:endParaRPr>
          </a:p>
        </p:txBody>
      </p:sp>
      <p:grpSp>
        <p:nvGrpSpPr>
          <p:cNvPr id="338" name="Google Shape;338;p41"/>
          <p:cNvGrpSpPr/>
          <p:nvPr/>
        </p:nvGrpSpPr>
        <p:grpSpPr>
          <a:xfrm>
            <a:off x="4336663" y="2165748"/>
            <a:ext cx="470664" cy="470698"/>
            <a:chOff x="4011525" y="3800650"/>
            <a:chExt cx="348150" cy="348175"/>
          </a:xfrm>
        </p:grpSpPr>
        <p:sp>
          <p:nvSpPr>
            <p:cNvPr id="339" name="Google Shape;339;p41"/>
            <p:cNvSpPr/>
            <p:nvPr/>
          </p:nvSpPr>
          <p:spPr>
            <a:xfrm>
              <a:off x="4277375" y="3923750"/>
              <a:ext cx="20425" cy="40825"/>
            </a:xfrm>
            <a:custGeom>
              <a:avLst/>
              <a:gdLst/>
              <a:ahLst/>
              <a:cxnLst/>
              <a:rect l="l" t="t" r="r" b="b"/>
              <a:pathLst>
                <a:path w="817" h="1633" extrusionOk="0">
                  <a:moveTo>
                    <a:pt x="0" y="0"/>
                  </a:moveTo>
                  <a:lnTo>
                    <a:pt x="0" y="1224"/>
                  </a:lnTo>
                  <a:cubicBezTo>
                    <a:pt x="0" y="1449"/>
                    <a:pt x="182" y="1632"/>
                    <a:pt x="409" y="1632"/>
                  </a:cubicBezTo>
                  <a:cubicBezTo>
                    <a:pt x="634" y="1632"/>
                    <a:pt x="816" y="1449"/>
                    <a:pt x="816" y="1224"/>
                  </a:cubicBezTo>
                  <a:lnTo>
                    <a:pt x="81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1"/>
            <p:cNvSpPr/>
            <p:nvPr/>
          </p:nvSpPr>
          <p:spPr>
            <a:xfrm>
              <a:off x="4011525" y="3800650"/>
              <a:ext cx="348150" cy="123100"/>
            </a:xfrm>
            <a:custGeom>
              <a:avLst/>
              <a:gdLst/>
              <a:ahLst/>
              <a:cxnLst/>
              <a:rect l="l" t="t" r="r" b="b"/>
              <a:pathLst>
                <a:path w="13926" h="4924" extrusionOk="0">
                  <a:moveTo>
                    <a:pt x="9003" y="816"/>
                  </a:moveTo>
                  <a:lnTo>
                    <a:pt x="9003" y="2475"/>
                  </a:lnTo>
                  <a:lnTo>
                    <a:pt x="4923" y="2475"/>
                  </a:lnTo>
                  <a:lnTo>
                    <a:pt x="4923" y="816"/>
                  </a:lnTo>
                  <a:close/>
                  <a:moveTo>
                    <a:pt x="4107" y="0"/>
                  </a:moveTo>
                  <a:lnTo>
                    <a:pt x="4107" y="2475"/>
                  </a:lnTo>
                  <a:lnTo>
                    <a:pt x="0" y="2475"/>
                  </a:lnTo>
                  <a:lnTo>
                    <a:pt x="0" y="4923"/>
                  </a:lnTo>
                  <a:lnTo>
                    <a:pt x="1659" y="4923"/>
                  </a:lnTo>
                  <a:lnTo>
                    <a:pt x="1659" y="4107"/>
                  </a:lnTo>
                  <a:lnTo>
                    <a:pt x="4107" y="4107"/>
                  </a:lnTo>
                  <a:lnTo>
                    <a:pt x="4107" y="4923"/>
                  </a:lnTo>
                  <a:lnTo>
                    <a:pt x="9818" y="4923"/>
                  </a:lnTo>
                  <a:lnTo>
                    <a:pt x="9818" y="4107"/>
                  </a:lnTo>
                  <a:lnTo>
                    <a:pt x="12266" y="4107"/>
                  </a:lnTo>
                  <a:lnTo>
                    <a:pt x="12266" y="4923"/>
                  </a:lnTo>
                  <a:lnTo>
                    <a:pt x="13925" y="4923"/>
                  </a:lnTo>
                  <a:lnTo>
                    <a:pt x="13925" y="2475"/>
                  </a:lnTo>
                  <a:lnTo>
                    <a:pt x="9818" y="2475"/>
                  </a:lnTo>
                  <a:lnTo>
                    <a:pt x="9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1"/>
            <p:cNvSpPr/>
            <p:nvPr/>
          </p:nvSpPr>
          <p:spPr>
            <a:xfrm>
              <a:off x="4073400" y="3923750"/>
              <a:ext cx="20425" cy="40825"/>
            </a:xfrm>
            <a:custGeom>
              <a:avLst/>
              <a:gdLst/>
              <a:ahLst/>
              <a:cxnLst/>
              <a:rect l="l" t="t" r="r" b="b"/>
              <a:pathLst>
                <a:path w="817" h="1633" extrusionOk="0">
                  <a:moveTo>
                    <a:pt x="0" y="0"/>
                  </a:moveTo>
                  <a:lnTo>
                    <a:pt x="0" y="1224"/>
                  </a:lnTo>
                  <a:cubicBezTo>
                    <a:pt x="0" y="1449"/>
                    <a:pt x="183" y="1632"/>
                    <a:pt x="408" y="1632"/>
                  </a:cubicBezTo>
                  <a:cubicBezTo>
                    <a:pt x="634" y="1632"/>
                    <a:pt x="816" y="1449"/>
                    <a:pt x="816" y="1224"/>
                  </a:cubicBezTo>
                  <a:lnTo>
                    <a:pt x="81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1"/>
            <p:cNvSpPr/>
            <p:nvPr/>
          </p:nvSpPr>
          <p:spPr>
            <a:xfrm>
              <a:off x="4011525" y="3944100"/>
              <a:ext cx="348150" cy="204725"/>
            </a:xfrm>
            <a:custGeom>
              <a:avLst/>
              <a:gdLst/>
              <a:ahLst/>
              <a:cxnLst/>
              <a:rect l="l" t="t" r="r" b="b"/>
              <a:pathLst>
                <a:path w="13926" h="8189" extrusionOk="0">
                  <a:moveTo>
                    <a:pt x="8187" y="818"/>
                  </a:moveTo>
                  <a:lnTo>
                    <a:pt x="8187" y="2450"/>
                  </a:lnTo>
                  <a:lnTo>
                    <a:pt x="9818" y="2450"/>
                  </a:lnTo>
                  <a:lnTo>
                    <a:pt x="9818" y="4898"/>
                  </a:lnTo>
                  <a:lnTo>
                    <a:pt x="8188" y="4898"/>
                  </a:lnTo>
                  <a:lnTo>
                    <a:pt x="8188" y="6528"/>
                  </a:lnTo>
                  <a:lnTo>
                    <a:pt x="5739" y="6528"/>
                  </a:lnTo>
                  <a:lnTo>
                    <a:pt x="5739" y="4898"/>
                  </a:lnTo>
                  <a:lnTo>
                    <a:pt x="4107" y="4898"/>
                  </a:lnTo>
                  <a:lnTo>
                    <a:pt x="4107" y="2450"/>
                  </a:lnTo>
                  <a:lnTo>
                    <a:pt x="5739" y="2450"/>
                  </a:lnTo>
                  <a:lnTo>
                    <a:pt x="5739" y="818"/>
                  </a:lnTo>
                  <a:close/>
                  <a:moveTo>
                    <a:pt x="12266" y="1"/>
                  </a:moveTo>
                  <a:lnTo>
                    <a:pt x="12266" y="410"/>
                  </a:lnTo>
                  <a:cubicBezTo>
                    <a:pt x="12266" y="1086"/>
                    <a:pt x="11718" y="1634"/>
                    <a:pt x="11043" y="1634"/>
                  </a:cubicBezTo>
                  <a:cubicBezTo>
                    <a:pt x="10366" y="1634"/>
                    <a:pt x="9818" y="1086"/>
                    <a:pt x="9818" y="410"/>
                  </a:cubicBezTo>
                  <a:lnTo>
                    <a:pt x="9818" y="2"/>
                  </a:lnTo>
                  <a:lnTo>
                    <a:pt x="4107" y="2"/>
                  </a:lnTo>
                  <a:lnTo>
                    <a:pt x="4107" y="410"/>
                  </a:lnTo>
                  <a:cubicBezTo>
                    <a:pt x="4116" y="1092"/>
                    <a:pt x="3565" y="1649"/>
                    <a:pt x="2883" y="1649"/>
                  </a:cubicBezTo>
                  <a:cubicBezTo>
                    <a:pt x="2202" y="1649"/>
                    <a:pt x="1651" y="1092"/>
                    <a:pt x="1659" y="410"/>
                  </a:cubicBezTo>
                  <a:lnTo>
                    <a:pt x="1659" y="2"/>
                  </a:lnTo>
                  <a:lnTo>
                    <a:pt x="0" y="2"/>
                  </a:lnTo>
                  <a:lnTo>
                    <a:pt x="0" y="8189"/>
                  </a:lnTo>
                  <a:lnTo>
                    <a:pt x="13925" y="8189"/>
                  </a:lnTo>
                  <a:lnTo>
                    <a:pt x="139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1"/>
            <p:cNvSpPr/>
            <p:nvPr/>
          </p:nvSpPr>
          <p:spPr>
            <a:xfrm>
              <a:off x="4134600" y="3984950"/>
              <a:ext cx="102000" cy="101975"/>
            </a:xfrm>
            <a:custGeom>
              <a:avLst/>
              <a:gdLst/>
              <a:ahLst/>
              <a:cxnLst/>
              <a:rect l="l" t="t" r="r" b="b"/>
              <a:pathLst>
                <a:path w="4080" h="4079" extrusionOk="0">
                  <a:moveTo>
                    <a:pt x="1632" y="0"/>
                  </a:moveTo>
                  <a:lnTo>
                    <a:pt x="1632" y="1631"/>
                  </a:lnTo>
                  <a:lnTo>
                    <a:pt x="0" y="1631"/>
                  </a:lnTo>
                  <a:lnTo>
                    <a:pt x="0" y="2446"/>
                  </a:lnTo>
                  <a:lnTo>
                    <a:pt x="1632" y="2446"/>
                  </a:lnTo>
                  <a:lnTo>
                    <a:pt x="1632" y="4078"/>
                  </a:lnTo>
                  <a:lnTo>
                    <a:pt x="2448" y="4078"/>
                  </a:lnTo>
                  <a:lnTo>
                    <a:pt x="2448" y="2446"/>
                  </a:lnTo>
                  <a:lnTo>
                    <a:pt x="4080" y="2446"/>
                  </a:lnTo>
                  <a:lnTo>
                    <a:pt x="4080" y="1631"/>
                  </a:lnTo>
                  <a:lnTo>
                    <a:pt x="2448" y="1631"/>
                  </a:lnTo>
                  <a:lnTo>
                    <a:pt x="24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" name="Google Shape;345;p41"/>
          <p:cNvGrpSpPr/>
          <p:nvPr/>
        </p:nvGrpSpPr>
        <p:grpSpPr>
          <a:xfrm>
            <a:off x="7057848" y="2165761"/>
            <a:ext cx="484115" cy="470698"/>
            <a:chOff x="5520825" y="2680925"/>
            <a:chExt cx="358100" cy="348175"/>
          </a:xfrm>
        </p:grpSpPr>
        <p:sp>
          <p:nvSpPr>
            <p:cNvPr id="346" name="Google Shape;346;p41"/>
            <p:cNvSpPr/>
            <p:nvPr/>
          </p:nvSpPr>
          <p:spPr>
            <a:xfrm>
              <a:off x="5520825" y="2869425"/>
              <a:ext cx="164675" cy="159675"/>
            </a:xfrm>
            <a:custGeom>
              <a:avLst/>
              <a:gdLst/>
              <a:ahLst/>
              <a:cxnLst/>
              <a:rect l="l" t="t" r="r" b="b"/>
              <a:pathLst>
                <a:path w="6587" h="6387" extrusionOk="0">
                  <a:moveTo>
                    <a:pt x="3088" y="1696"/>
                  </a:moveTo>
                  <a:lnTo>
                    <a:pt x="3700" y="2308"/>
                  </a:lnTo>
                  <a:lnTo>
                    <a:pt x="3124" y="2884"/>
                  </a:lnTo>
                  <a:lnTo>
                    <a:pt x="2511" y="2273"/>
                  </a:lnTo>
                  <a:lnTo>
                    <a:pt x="3088" y="1696"/>
                  </a:lnTo>
                  <a:close/>
                  <a:moveTo>
                    <a:pt x="4276" y="2884"/>
                  </a:moveTo>
                  <a:lnTo>
                    <a:pt x="4820" y="3426"/>
                  </a:lnTo>
                  <a:lnTo>
                    <a:pt x="4242" y="4004"/>
                  </a:lnTo>
                  <a:lnTo>
                    <a:pt x="3700" y="3461"/>
                  </a:lnTo>
                  <a:lnTo>
                    <a:pt x="4276" y="2884"/>
                  </a:lnTo>
                  <a:close/>
                  <a:moveTo>
                    <a:pt x="1912" y="2873"/>
                  </a:moveTo>
                  <a:lnTo>
                    <a:pt x="2523" y="3484"/>
                  </a:lnTo>
                  <a:lnTo>
                    <a:pt x="1946" y="4062"/>
                  </a:lnTo>
                  <a:lnTo>
                    <a:pt x="1335" y="3449"/>
                  </a:lnTo>
                  <a:lnTo>
                    <a:pt x="1912" y="2873"/>
                  </a:lnTo>
                  <a:close/>
                  <a:moveTo>
                    <a:pt x="3101" y="4062"/>
                  </a:moveTo>
                  <a:lnTo>
                    <a:pt x="3643" y="4604"/>
                  </a:lnTo>
                  <a:lnTo>
                    <a:pt x="3066" y="5180"/>
                  </a:lnTo>
                  <a:lnTo>
                    <a:pt x="2523" y="4638"/>
                  </a:lnTo>
                  <a:lnTo>
                    <a:pt x="3101" y="4062"/>
                  </a:lnTo>
                  <a:close/>
                  <a:moveTo>
                    <a:pt x="2547" y="1"/>
                  </a:moveTo>
                  <a:lnTo>
                    <a:pt x="795" y="1750"/>
                  </a:lnTo>
                  <a:cubicBezTo>
                    <a:pt x="0" y="2547"/>
                    <a:pt x="0" y="3839"/>
                    <a:pt x="795" y="4637"/>
                  </a:cubicBezTo>
                  <a:lnTo>
                    <a:pt x="1949" y="5789"/>
                  </a:lnTo>
                  <a:cubicBezTo>
                    <a:pt x="2348" y="6187"/>
                    <a:pt x="2870" y="6386"/>
                    <a:pt x="3392" y="6386"/>
                  </a:cubicBezTo>
                  <a:cubicBezTo>
                    <a:pt x="3914" y="6386"/>
                    <a:pt x="4436" y="6187"/>
                    <a:pt x="4836" y="5789"/>
                  </a:cubicBezTo>
                  <a:lnTo>
                    <a:pt x="6586" y="4039"/>
                  </a:lnTo>
                  <a:lnTo>
                    <a:pt x="25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1"/>
            <p:cNvSpPr/>
            <p:nvPr/>
          </p:nvSpPr>
          <p:spPr>
            <a:xfrm>
              <a:off x="5714250" y="2680925"/>
              <a:ext cx="164650" cy="159675"/>
            </a:xfrm>
            <a:custGeom>
              <a:avLst/>
              <a:gdLst/>
              <a:ahLst/>
              <a:cxnLst/>
              <a:rect l="l" t="t" r="r" b="b"/>
              <a:pathLst>
                <a:path w="6586" h="6387" extrusionOk="0">
                  <a:moveTo>
                    <a:pt x="3452" y="1137"/>
                  </a:moveTo>
                  <a:lnTo>
                    <a:pt x="4063" y="1748"/>
                  </a:lnTo>
                  <a:lnTo>
                    <a:pt x="3487" y="2324"/>
                  </a:lnTo>
                  <a:lnTo>
                    <a:pt x="2876" y="1713"/>
                  </a:lnTo>
                  <a:lnTo>
                    <a:pt x="3452" y="1137"/>
                  </a:lnTo>
                  <a:close/>
                  <a:moveTo>
                    <a:pt x="4641" y="2324"/>
                  </a:moveTo>
                  <a:lnTo>
                    <a:pt x="5183" y="2866"/>
                  </a:lnTo>
                  <a:lnTo>
                    <a:pt x="4607" y="3444"/>
                  </a:lnTo>
                  <a:lnTo>
                    <a:pt x="4063" y="2902"/>
                  </a:lnTo>
                  <a:lnTo>
                    <a:pt x="4641" y="2324"/>
                  </a:lnTo>
                  <a:close/>
                  <a:moveTo>
                    <a:pt x="2275" y="2313"/>
                  </a:moveTo>
                  <a:lnTo>
                    <a:pt x="2887" y="2925"/>
                  </a:lnTo>
                  <a:lnTo>
                    <a:pt x="2311" y="3501"/>
                  </a:lnTo>
                  <a:lnTo>
                    <a:pt x="1699" y="2889"/>
                  </a:lnTo>
                  <a:lnTo>
                    <a:pt x="2275" y="2313"/>
                  </a:lnTo>
                  <a:close/>
                  <a:moveTo>
                    <a:pt x="3464" y="3501"/>
                  </a:moveTo>
                  <a:lnTo>
                    <a:pt x="4006" y="4043"/>
                  </a:lnTo>
                  <a:lnTo>
                    <a:pt x="3429" y="4620"/>
                  </a:lnTo>
                  <a:lnTo>
                    <a:pt x="2887" y="4078"/>
                  </a:lnTo>
                  <a:lnTo>
                    <a:pt x="3464" y="3501"/>
                  </a:lnTo>
                  <a:close/>
                  <a:moveTo>
                    <a:pt x="3194" y="0"/>
                  </a:moveTo>
                  <a:cubicBezTo>
                    <a:pt x="2672" y="0"/>
                    <a:pt x="2150" y="199"/>
                    <a:pt x="1752" y="596"/>
                  </a:cubicBezTo>
                  <a:lnTo>
                    <a:pt x="1" y="2347"/>
                  </a:lnTo>
                  <a:lnTo>
                    <a:pt x="4040" y="6386"/>
                  </a:lnTo>
                  <a:lnTo>
                    <a:pt x="5791" y="4636"/>
                  </a:lnTo>
                  <a:cubicBezTo>
                    <a:pt x="6585" y="3838"/>
                    <a:pt x="6585" y="2548"/>
                    <a:pt x="5791" y="1751"/>
                  </a:cubicBezTo>
                  <a:lnTo>
                    <a:pt x="4638" y="596"/>
                  </a:lnTo>
                  <a:cubicBezTo>
                    <a:pt x="4239" y="199"/>
                    <a:pt x="3716" y="0"/>
                    <a:pt x="3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1"/>
            <p:cNvSpPr/>
            <p:nvPr/>
          </p:nvSpPr>
          <p:spPr>
            <a:xfrm>
              <a:off x="5613275" y="2768450"/>
              <a:ext cx="173125" cy="173100"/>
            </a:xfrm>
            <a:custGeom>
              <a:avLst/>
              <a:gdLst/>
              <a:ahLst/>
              <a:cxnLst/>
              <a:rect l="l" t="t" r="r" b="b"/>
              <a:pathLst>
                <a:path w="6925" h="6924" extrusionOk="0">
                  <a:moveTo>
                    <a:pt x="4041" y="0"/>
                  </a:moveTo>
                  <a:lnTo>
                    <a:pt x="1" y="4038"/>
                  </a:lnTo>
                  <a:lnTo>
                    <a:pt x="2887" y="6923"/>
                  </a:lnTo>
                  <a:lnTo>
                    <a:pt x="6925" y="2885"/>
                  </a:lnTo>
                  <a:lnTo>
                    <a:pt x="40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1"/>
            <p:cNvSpPr/>
            <p:nvPr/>
          </p:nvSpPr>
          <p:spPr>
            <a:xfrm>
              <a:off x="5699850" y="2854975"/>
              <a:ext cx="179075" cy="174125"/>
            </a:xfrm>
            <a:custGeom>
              <a:avLst/>
              <a:gdLst/>
              <a:ahLst/>
              <a:cxnLst/>
              <a:rect l="l" t="t" r="r" b="b"/>
              <a:pathLst>
                <a:path w="7163" h="6965" extrusionOk="0">
                  <a:moveTo>
                    <a:pt x="3485" y="1709"/>
                  </a:moveTo>
                  <a:lnTo>
                    <a:pt x="4063" y="2285"/>
                  </a:lnTo>
                  <a:lnTo>
                    <a:pt x="3462" y="2886"/>
                  </a:lnTo>
                  <a:lnTo>
                    <a:pt x="2885" y="2308"/>
                  </a:lnTo>
                  <a:lnTo>
                    <a:pt x="3485" y="1709"/>
                  </a:lnTo>
                  <a:close/>
                  <a:moveTo>
                    <a:pt x="2309" y="2886"/>
                  </a:moveTo>
                  <a:lnTo>
                    <a:pt x="2885" y="3462"/>
                  </a:lnTo>
                  <a:lnTo>
                    <a:pt x="2331" y="4016"/>
                  </a:lnTo>
                  <a:lnTo>
                    <a:pt x="1754" y="3439"/>
                  </a:lnTo>
                  <a:lnTo>
                    <a:pt x="2309" y="2886"/>
                  </a:lnTo>
                  <a:close/>
                  <a:moveTo>
                    <a:pt x="4662" y="2884"/>
                  </a:moveTo>
                  <a:lnTo>
                    <a:pt x="5238" y="3462"/>
                  </a:lnTo>
                  <a:lnTo>
                    <a:pt x="4639" y="4062"/>
                  </a:lnTo>
                  <a:lnTo>
                    <a:pt x="4063" y="3485"/>
                  </a:lnTo>
                  <a:lnTo>
                    <a:pt x="4662" y="2884"/>
                  </a:lnTo>
                  <a:close/>
                  <a:moveTo>
                    <a:pt x="3485" y="4062"/>
                  </a:moveTo>
                  <a:lnTo>
                    <a:pt x="4063" y="4638"/>
                  </a:lnTo>
                  <a:lnTo>
                    <a:pt x="3508" y="5193"/>
                  </a:lnTo>
                  <a:lnTo>
                    <a:pt x="2931" y="4615"/>
                  </a:lnTo>
                  <a:lnTo>
                    <a:pt x="3485" y="4062"/>
                  </a:lnTo>
                  <a:close/>
                  <a:moveTo>
                    <a:pt x="4040" y="1"/>
                  </a:moveTo>
                  <a:lnTo>
                    <a:pt x="0" y="4039"/>
                  </a:lnTo>
                  <a:lnTo>
                    <a:pt x="2328" y="6367"/>
                  </a:lnTo>
                  <a:cubicBezTo>
                    <a:pt x="2726" y="6765"/>
                    <a:pt x="3249" y="6964"/>
                    <a:pt x="3771" y="6964"/>
                  </a:cubicBezTo>
                  <a:cubicBezTo>
                    <a:pt x="4293" y="6964"/>
                    <a:pt x="4815" y="6765"/>
                    <a:pt x="5214" y="6367"/>
                  </a:cubicBezTo>
                  <a:lnTo>
                    <a:pt x="6367" y="5213"/>
                  </a:lnTo>
                  <a:cubicBezTo>
                    <a:pt x="7163" y="4416"/>
                    <a:pt x="7163" y="3125"/>
                    <a:pt x="6367" y="2328"/>
                  </a:cubicBezTo>
                  <a:lnTo>
                    <a:pt x="40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1"/>
            <p:cNvSpPr/>
            <p:nvPr/>
          </p:nvSpPr>
          <p:spPr>
            <a:xfrm>
              <a:off x="5520825" y="2680925"/>
              <a:ext cx="179050" cy="174075"/>
            </a:xfrm>
            <a:custGeom>
              <a:avLst/>
              <a:gdLst/>
              <a:ahLst/>
              <a:cxnLst/>
              <a:rect l="l" t="t" r="r" b="b"/>
              <a:pathLst>
                <a:path w="7162" h="6963" extrusionOk="0">
                  <a:moveTo>
                    <a:pt x="3700" y="1725"/>
                  </a:moveTo>
                  <a:lnTo>
                    <a:pt x="4278" y="2301"/>
                  </a:lnTo>
                  <a:lnTo>
                    <a:pt x="3677" y="2902"/>
                  </a:lnTo>
                  <a:lnTo>
                    <a:pt x="3101" y="2324"/>
                  </a:lnTo>
                  <a:lnTo>
                    <a:pt x="3700" y="1725"/>
                  </a:lnTo>
                  <a:close/>
                  <a:moveTo>
                    <a:pt x="2523" y="2901"/>
                  </a:moveTo>
                  <a:lnTo>
                    <a:pt x="3101" y="3478"/>
                  </a:lnTo>
                  <a:lnTo>
                    <a:pt x="2546" y="4032"/>
                  </a:lnTo>
                  <a:lnTo>
                    <a:pt x="1969" y="3454"/>
                  </a:lnTo>
                  <a:lnTo>
                    <a:pt x="2523" y="2901"/>
                  </a:lnTo>
                  <a:close/>
                  <a:moveTo>
                    <a:pt x="4877" y="2901"/>
                  </a:moveTo>
                  <a:lnTo>
                    <a:pt x="5454" y="3478"/>
                  </a:lnTo>
                  <a:lnTo>
                    <a:pt x="4854" y="4078"/>
                  </a:lnTo>
                  <a:lnTo>
                    <a:pt x="4276" y="3501"/>
                  </a:lnTo>
                  <a:lnTo>
                    <a:pt x="4877" y="2901"/>
                  </a:lnTo>
                  <a:close/>
                  <a:moveTo>
                    <a:pt x="3700" y="4078"/>
                  </a:moveTo>
                  <a:lnTo>
                    <a:pt x="4276" y="4654"/>
                  </a:lnTo>
                  <a:lnTo>
                    <a:pt x="3723" y="5209"/>
                  </a:lnTo>
                  <a:lnTo>
                    <a:pt x="3146" y="4633"/>
                  </a:lnTo>
                  <a:lnTo>
                    <a:pt x="3700" y="4078"/>
                  </a:lnTo>
                  <a:close/>
                  <a:moveTo>
                    <a:pt x="3391" y="0"/>
                  </a:moveTo>
                  <a:cubicBezTo>
                    <a:pt x="2869" y="0"/>
                    <a:pt x="2347" y="199"/>
                    <a:pt x="1948" y="596"/>
                  </a:cubicBezTo>
                  <a:lnTo>
                    <a:pt x="795" y="1751"/>
                  </a:lnTo>
                  <a:cubicBezTo>
                    <a:pt x="0" y="2548"/>
                    <a:pt x="0" y="3838"/>
                    <a:pt x="795" y="4636"/>
                  </a:cubicBezTo>
                  <a:lnTo>
                    <a:pt x="3124" y="6963"/>
                  </a:lnTo>
                  <a:lnTo>
                    <a:pt x="7161" y="2925"/>
                  </a:lnTo>
                  <a:lnTo>
                    <a:pt x="4834" y="596"/>
                  </a:lnTo>
                  <a:cubicBezTo>
                    <a:pt x="4436" y="199"/>
                    <a:pt x="3914" y="0"/>
                    <a:pt x="33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41"/>
          <p:cNvGrpSpPr/>
          <p:nvPr/>
        </p:nvGrpSpPr>
        <p:grpSpPr>
          <a:xfrm>
            <a:off x="1608153" y="2165807"/>
            <a:ext cx="470698" cy="470630"/>
            <a:chOff x="238125" y="1565300"/>
            <a:chExt cx="348175" cy="348125"/>
          </a:xfrm>
        </p:grpSpPr>
        <p:sp>
          <p:nvSpPr>
            <p:cNvPr id="353" name="Google Shape;353;p41"/>
            <p:cNvSpPr/>
            <p:nvPr/>
          </p:nvSpPr>
          <p:spPr>
            <a:xfrm>
              <a:off x="298625" y="1637375"/>
              <a:ext cx="63950" cy="91800"/>
            </a:xfrm>
            <a:custGeom>
              <a:avLst/>
              <a:gdLst/>
              <a:ahLst/>
              <a:cxnLst/>
              <a:rect l="l" t="t" r="r" b="b"/>
              <a:pathLst>
                <a:path w="2558" h="3672" extrusionOk="0">
                  <a:moveTo>
                    <a:pt x="1279" y="1"/>
                  </a:moveTo>
                  <a:lnTo>
                    <a:pt x="218" y="1837"/>
                  </a:lnTo>
                  <a:cubicBezTo>
                    <a:pt x="0" y="2216"/>
                    <a:pt x="0" y="2682"/>
                    <a:pt x="220" y="3059"/>
                  </a:cubicBezTo>
                  <a:cubicBezTo>
                    <a:pt x="438" y="3438"/>
                    <a:pt x="842" y="3671"/>
                    <a:pt x="1279" y="3671"/>
                  </a:cubicBezTo>
                  <a:cubicBezTo>
                    <a:pt x="1715" y="3671"/>
                    <a:pt x="2120" y="3438"/>
                    <a:pt x="2338" y="3059"/>
                  </a:cubicBezTo>
                  <a:cubicBezTo>
                    <a:pt x="2557" y="2682"/>
                    <a:pt x="2557" y="2216"/>
                    <a:pt x="2341" y="1837"/>
                  </a:cubicBezTo>
                  <a:lnTo>
                    <a:pt x="12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1"/>
            <p:cNvSpPr/>
            <p:nvPr/>
          </p:nvSpPr>
          <p:spPr>
            <a:xfrm>
              <a:off x="238125" y="1790350"/>
              <a:ext cx="348175" cy="123075"/>
            </a:xfrm>
            <a:custGeom>
              <a:avLst/>
              <a:gdLst/>
              <a:ahLst/>
              <a:cxnLst/>
              <a:rect l="l" t="t" r="r" b="b"/>
              <a:pathLst>
                <a:path w="13927" h="4923" extrusionOk="0">
                  <a:moveTo>
                    <a:pt x="0" y="0"/>
                  </a:moveTo>
                  <a:lnTo>
                    <a:pt x="0" y="2448"/>
                  </a:lnTo>
                  <a:lnTo>
                    <a:pt x="5739" y="2448"/>
                  </a:lnTo>
                  <a:lnTo>
                    <a:pt x="5739" y="4107"/>
                  </a:lnTo>
                  <a:lnTo>
                    <a:pt x="3291" y="4107"/>
                  </a:lnTo>
                  <a:lnTo>
                    <a:pt x="3291" y="4923"/>
                  </a:lnTo>
                  <a:lnTo>
                    <a:pt x="10634" y="4923"/>
                  </a:lnTo>
                  <a:lnTo>
                    <a:pt x="10634" y="4107"/>
                  </a:lnTo>
                  <a:lnTo>
                    <a:pt x="8186" y="4107"/>
                  </a:lnTo>
                  <a:lnTo>
                    <a:pt x="8186" y="2448"/>
                  </a:lnTo>
                  <a:lnTo>
                    <a:pt x="13926" y="2448"/>
                  </a:lnTo>
                  <a:lnTo>
                    <a:pt x="13926" y="0"/>
                  </a:lnTo>
                  <a:lnTo>
                    <a:pt x="7370" y="0"/>
                  </a:lnTo>
                  <a:lnTo>
                    <a:pt x="7370" y="816"/>
                  </a:lnTo>
                  <a:lnTo>
                    <a:pt x="6554" y="816"/>
                  </a:lnTo>
                  <a:lnTo>
                    <a:pt x="65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1"/>
            <p:cNvSpPr/>
            <p:nvPr/>
          </p:nvSpPr>
          <p:spPr>
            <a:xfrm>
              <a:off x="238125" y="1565300"/>
              <a:ext cx="348175" cy="204675"/>
            </a:xfrm>
            <a:custGeom>
              <a:avLst/>
              <a:gdLst/>
              <a:ahLst/>
              <a:cxnLst/>
              <a:rect l="l" t="t" r="r" b="b"/>
              <a:pathLst>
                <a:path w="13927" h="8187" extrusionOk="0">
                  <a:moveTo>
                    <a:pt x="10634" y="1659"/>
                  </a:moveTo>
                  <a:lnTo>
                    <a:pt x="10634" y="2475"/>
                  </a:lnTo>
                  <a:lnTo>
                    <a:pt x="6554" y="2475"/>
                  </a:lnTo>
                  <a:lnTo>
                    <a:pt x="6554" y="1659"/>
                  </a:lnTo>
                  <a:close/>
                  <a:moveTo>
                    <a:pt x="12266" y="1659"/>
                  </a:moveTo>
                  <a:lnTo>
                    <a:pt x="12267" y="2476"/>
                  </a:lnTo>
                  <a:lnTo>
                    <a:pt x="11450" y="2476"/>
                  </a:lnTo>
                  <a:lnTo>
                    <a:pt x="11450" y="1659"/>
                  </a:lnTo>
                  <a:close/>
                  <a:moveTo>
                    <a:pt x="12266" y="3292"/>
                  </a:moveTo>
                  <a:lnTo>
                    <a:pt x="12267" y="4108"/>
                  </a:lnTo>
                  <a:lnTo>
                    <a:pt x="6554" y="4108"/>
                  </a:lnTo>
                  <a:lnTo>
                    <a:pt x="6554" y="3292"/>
                  </a:lnTo>
                  <a:close/>
                  <a:moveTo>
                    <a:pt x="12266" y="4924"/>
                  </a:moveTo>
                  <a:lnTo>
                    <a:pt x="12267" y="5740"/>
                  </a:lnTo>
                  <a:lnTo>
                    <a:pt x="6554" y="5740"/>
                  </a:lnTo>
                  <a:lnTo>
                    <a:pt x="6554" y="4924"/>
                  </a:lnTo>
                  <a:close/>
                  <a:moveTo>
                    <a:pt x="3699" y="1250"/>
                  </a:moveTo>
                  <a:lnTo>
                    <a:pt x="5466" y="4312"/>
                  </a:lnTo>
                  <a:cubicBezTo>
                    <a:pt x="5830" y="4943"/>
                    <a:pt x="5829" y="5720"/>
                    <a:pt x="5465" y="6351"/>
                  </a:cubicBezTo>
                  <a:cubicBezTo>
                    <a:pt x="5100" y="6982"/>
                    <a:pt x="4428" y="7370"/>
                    <a:pt x="3699" y="7370"/>
                  </a:cubicBezTo>
                  <a:cubicBezTo>
                    <a:pt x="2971" y="7370"/>
                    <a:pt x="2297" y="6982"/>
                    <a:pt x="1933" y="6351"/>
                  </a:cubicBezTo>
                  <a:cubicBezTo>
                    <a:pt x="1569" y="5720"/>
                    <a:pt x="1567" y="4943"/>
                    <a:pt x="1931" y="4312"/>
                  </a:cubicBezTo>
                  <a:lnTo>
                    <a:pt x="3699" y="1250"/>
                  </a:lnTo>
                  <a:close/>
                  <a:moveTo>
                    <a:pt x="12266" y="6554"/>
                  </a:moveTo>
                  <a:lnTo>
                    <a:pt x="12267" y="7370"/>
                  </a:lnTo>
                  <a:lnTo>
                    <a:pt x="6554" y="7370"/>
                  </a:lnTo>
                  <a:lnTo>
                    <a:pt x="6554" y="6554"/>
                  </a:lnTo>
                  <a:close/>
                  <a:moveTo>
                    <a:pt x="0" y="0"/>
                  </a:moveTo>
                  <a:lnTo>
                    <a:pt x="0" y="8186"/>
                  </a:lnTo>
                  <a:lnTo>
                    <a:pt x="13926" y="8186"/>
                  </a:lnTo>
                  <a:lnTo>
                    <a:pt x="139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ángulo 2"/>
          <p:cNvSpPr/>
          <p:nvPr/>
        </p:nvSpPr>
        <p:spPr>
          <a:xfrm rot="915110">
            <a:off x="3878955" y="2462574"/>
            <a:ext cx="1101687" cy="27813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A3DE545A-1228-44CB-BAE3-5997E6E88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64" y="403785"/>
            <a:ext cx="3426751" cy="1951809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75D0CBE8-B515-496F-8C26-F203D5579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94" y="2528526"/>
            <a:ext cx="2960118" cy="2396823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3A67D0B5-B881-476D-BF51-3E077EA4B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0942" y="402663"/>
            <a:ext cx="3712903" cy="1952931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481C657F-281E-4C60-937A-0AC8A19026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4096" y="2518066"/>
            <a:ext cx="2946274" cy="2387636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FBEE316E-27B6-4650-88C8-B9D12AF11F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5253" y="2528526"/>
            <a:ext cx="2832571" cy="234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3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1"/>
          <p:cNvSpPr txBox="1">
            <a:spLocks noGrp="1"/>
          </p:cNvSpPr>
          <p:nvPr>
            <p:ph type="title"/>
          </p:nvPr>
        </p:nvSpPr>
        <p:spPr>
          <a:xfrm>
            <a:off x="269710" y="14658"/>
            <a:ext cx="8133906" cy="421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dirty="0" smtClean="0"/>
              <a:t>FUGAS DE GAS, LIMPIEZA DE CALZADA, CONTROL DE ABEJAS</a:t>
            </a:r>
            <a:endParaRPr sz="1600" dirty="0">
              <a:solidFill>
                <a:schemeClr val="lt2"/>
              </a:solidFill>
            </a:endParaRPr>
          </a:p>
        </p:txBody>
      </p:sp>
      <p:grpSp>
        <p:nvGrpSpPr>
          <p:cNvPr id="338" name="Google Shape;338;p41"/>
          <p:cNvGrpSpPr/>
          <p:nvPr/>
        </p:nvGrpSpPr>
        <p:grpSpPr>
          <a:xfrm>
            <a:off x="4336663" y="2165748"/>
            <a:ext cx="470664" cy="470698"/>
            <a:chOff x="4011525" y="3800650"/>
            <a:chExt cx="348150" cy="348175"/>
          </a:xfrm>
        </p:grpSpPr>
        <p:sp>
          <p:nvSpPr>
            <p:cNvPr id="339" name="Google Shape;339;p41"/>
            <p:cNvSpPr/>
            <p:nvPr/>
          </p:nvSpPr>
          <p:spPr>
            <a:xfrm>
              <a:off x="4277375" y="3923750"/>
              <a:ext cx="20425" cy="40825"/>
            </a:xfrm>
            <a:custGeom>
              <a:avLst/>
              <a:gdLst/>
              <a:ahLst/>
              <a:cxnLst/>
              <a:rect l="l" t="t" r="r" b="b"/>
              <a:pathLst>
                <a:path w="817" h="1633" extrusionOk="0">
                  <a:moveTo>
                    <a:pt x="0" y="0"/>
                  </a:moveTo>
                  <a:lnTo>
                    <a:pt x="0" y="1224"/>
                  </a:lnTo>
                  <a:cubicBezTo>
                    <a:pt x="0" y="1449"/>
                    <a:pt x="182" y="1632"/>
                    <a:pt x="409" y="1632"/>
                  </a:cubicBezTo>
                  <a:cubicBezTo>
                    <a:pt x="634" y="1632"/>
                    <a:pt x="816" y="1449"/>
                    <a:pt x="816" y="1224"/>
                  </a:cubicBezTo>
                  <a:lnTo>
                    <a:pt x="81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1"/>
            <p:cNvSpPr/>
            <p:nvPr/>
          </p:nvSpPr>
          <p:spPr>
            <a:xfrm>
              <a:off x="4011525" y="3800650"/>
              <a:ext cx="348150" cy="123100"/>
            </a:xfrm>
            <a:custGeom>
              <a:avLst/>
              <a:gdLst/>
              <a:ahLst/>
              <a:cxnLst/>
              <a:rect l="l" t="t" r="r" b="b"/>
              <a:pathLst>
                <a:path w="13926" h="4924" extrusionOk="0">
                  <a:moveTo>
                    <a:pt x="9003" y="816"/>
                  </a:moveTo>
                  <a:lnTo>
                    <a:pt x="9003" y="2475"/>
                  </a:lnTo>
                  <a:lnTo>
                    <a:pt x="4923" y="2475"/>
                  </a:lnTo>
                  <a:lnTo>
                    <a:pt x="4923" y="816"/>
                  </a:lnTo>
                  <a:close/>
                  <a:moveTo>
                    <a:pt x="4107" y="0"/>
                  </a:moveTo>
                  <a:lnTo>
                    <a:pt x="4107" y="2475"/>
                  </a:lnTo>
                  <a:lnTo>
                    <a:pt x="0" y="2475"/>
                  </a:lnTo>
                  <a:lnTo>
                    <a:pt x="0" y="4923"/>
                  </a:lnTo>
                  <a:lnTo>
                    <a:pt x="1659" y="4923"/>
                  </a:lnTo>
                  <a:lnTo>
                    <a:pt x="1659" y="4107"/>
                  </a:lnTo>
                  <a:lnTo>
                    <a:pt x="4107" y="4107"/>
                  </a:lnTo>
                  <a:lnTo>
                    <a:pt x="4107" y="4923"/>
                  </a:lnTo>
                  <a:lnTo>
                    <a:pt x="9818" y="4923"/>
                  </a:lnTo>
                  <a:lnTo>
                    <a:pt x="9818" y="4107"/>
                  </a:lnTo>
                  <a:lnTo>
                    <a:pt x="12266" y="4107"/>
                  </a:lnTo>
                  <a:lnTo>
                    <a:pt x="12266" y="4923"/>
                  </a:lnTo>
                  <a:lnTo>
                    <a:pt x="13925" y="4923"/>
                  </a:lnTo>
                  <a:lnTo>
                    <a:pt x="13925" y="2475"/>
                  </a:lnTo>
                  <a:lnTo>
                    <a:pt x="9818" y="2475"/>
                  </a:lnTo>
                  <a:lnTo>
                    <a:pt x="9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1"/>
            <p:cNvSpPr/>
            <p:nvPr/>
          </p:nvSpPr>
          <p:spPr>
            <a:xfrm>
              <a:off x="4073400" y="3923750"/>
              <a:ext cx="20425" cy="40825"/>
            </a:xfrm>
            <a:custGeom>
              <a:avLst/>
              <a:gdLst/>
              <a:ahLst/>
              <a:cxnLst/>
              <a:rect l="l" t="t" r="r" b="b"/>
              <a:pathLst>
                <a:path w="817" h="1633" extrusionOk="0">
                  <a:moveTo>
                    <a:pt x="0" y="0"/>
                  </a:moveTo>
                  <a:lnTo>
                    <a:pt x="0" y="1224"/>
                  </a:lnTo>
                  <a:cubicBezTo>
                    <a:pt x="0" y="1449"/>
                    <a:pt x="183" y="1632"/>
                    <a:pt x="408" y="1632"/>
                  </a:cubicBezTo>
                  <a:cubicBezTo>
                    <a:pt x="634" y="1632"/>
                    <a:pt x="816" y="1449"/>
                    <a:pt x="816" y="1224"/>
                  </a:cubicBezTo>
                  <a:lnTo>
                    <a:pt x="81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1"/>
            <p:cNvSpPr/>
            <p:nvPr/>
          </p:nvSpPr>
          <p:spPr>
            <a:xfrm>
              <a:off x="4011525" y="3944100"/>
              <a:ext cx="348150" cy="204725"/>
            </a:xfrm>
            <a:custGeom>
              <a:avLst/>
              <a:gdLst/>
              <a:ahLst/>
              <a:cxnLst/>
              <a:rect l="l" t="t" r="r" b="b"/>
              <a:pathLst>
                <a:path w="13926" h="8189" extrusionOk="0">
                  <a:moveTo>
                    <a:pt x="8187" y="818"/>
                  </a:moveTo>
                  <a:lnTo>
                    <a:pt x="8187" y="2450"/>
                  </a:lnTo>
                  <a:lnTo>
                    <a:pt x="9818" y="2450"/>
                  </a:lnTo>
                  <a:lnTo>
                    <a:pt x="9818" y="4898"/>
                  </a:lnTo>
                  <a:lnTo>
                    <a:pt x="8188" y="4898"/>
                  </a:lnTo>
                  <a:lnTo>
                    <a:pt x="8188" y="6528"/>
                  </a:lnTo>
                  <a:lnTo>
                    <a:pt x="5739" y="6528"/>
                  </a:lnTo>
                  <a:lnTo>
                    <a:pt x="5739" y="4898"/>
                  </a:lnTo>
                  <a:lnTo>
                    <a:pt x="4107" y="4898"/>
                  </a:lnTo>
                  <a:lnTo>
                    <a:pt x="4107" y="2450"/>
                  </a:lnTo>
                  <a:lnTo>
                    <a:pt x="5739" y="2450"/>
                  </a:lnTo>
                  <a:lnTo>
                    <a:pt x="5739" y="818"/>
                  </a:lnTo>
                  <a:close/>
                  <a:moveTo>
                    <a:pt x="12266" y="1"/>
                  </a:moveTo>
                  <a:lnTo>
                    <a:pt x="12266" y="410"/>
                  </a:lnTo>
                  <a:cubicBezTo>
                    <a:pt x="12266" y="1086"/>
                    <a:pt x="11718" y="1634"/>
                    <a:pt x="11043" y="1634"/>
                  </a:cubicBezTo>
                  <a:cubicBezTo>
                    <a:pt x="10366" y="1634"/>
                    <a:pt x="9818" y="1086"/>
                    <a:pt x="9818" y="410"/>
                  </a:cubicBezTo>
                  <a:lnTo>
                    <a:pt x="9818" y="2"/>
                  </a:lnTo>
                  <a:lnTo>
                    <a:pt x="4107" y="2"/>
                  </a:lnTo>
                  <a:lnTo>
                    <a:pt x="4107" y="410"/>
                  </a:lnTo>
                  <a:cubicBezTo>
                    <a:pt x="4116" y="1092"/>
                    <a:pt x="3565" y="1649"/>
                    <a:pt x="2883" y="1649"/>
                  </a:cubicBezTo>
                  <a:cubicBezTo>
                    <a:pt x="2202" y="1649"/>
                    <a:pt x="1651" y="1092"/>
                    <a:pt x="1659" y="410"/>
                  </a:cubicBezTo>
                  <a:lnTo>
                    <a:pt x="1659" y="2"/>
                  </a:lnTo>
                  <a:lnTo>
                    <a:pt x="0" y="2"/>
                  </a:lnTo>
                  <a:lnTo>
                    <a:pt x="0" y="8189"/>
                  </a:lnTo>
                  <a:lnTo>
                    <a:pt x="13925" y="8189"/>
                  </a:lnTo>
                  <a:lnTo>
                    <a:pt x="139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1"/>
            <p:cNvSpPr/>
            <p:nvPr/>
          </p:nvSpPr>
          <p:spPr>
            <a:xfrm>
              <a:off x="4134600" y="3984950"/>
              <a:ext cx="102000" cy="101975"/>
            </a:xfrm>
            <a:custGeom>
              <a:avLst/>
              <a:gdLst/>
              <a:ahLst/>
              <a:cxnLst/>
              <a:rect l="l" t="t" r="r" b="b"/>
              <a:pathLst>
                <a:path w="4080" h="4079" extrusionOk="0">
                  <a:moveTo>
                    <a:pt x="1632" y="0"/>
                  </a:moveTo>
                  <a:lnTo>
                    <a:pt x="1632" y="1631"/>
                  </a:lnTo>
                  <a:lnTo>
                    <a:pt x="0" y="1631"/>
                  </a:lnTo>
                  <a:lnTo>
                    <a:pt x="0" y="2446"/>
                  </a:lnTo>
                  <a:lnTo>
                    <a:pt x="1632" y="2446"/>
                  </a:lnTo>
                  <a:lnTo>
                    <a:pt x="1632" y="4078"/>
                  </a:lnTo>
                  <a:lnTo>
                    <a:pt x="2448" y="4078"/>
                  </a:lnTo>
                  <a:lnTo>
                    <a:pt x="2448" y="2446"/>
                  </a:lnTo>
                  <a:lnTo>
                    <a:pt x="4080" y="2446"/>
                  </a:lnTo>
                  <a:lnTo>
                    <a:pt x="4080" y="1631"/>
                  </a:lnTo>
                  <a:lnTo>
                    <a:pt x="2448" y="1631"/>
                  </a:lnTo>
                  <a:lnTo>
                    <a:pt x="24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" name="Google Shape;345;p41"/>
          <p:cNvGrpSpPr/>
          <p:nvPr/>
        </p:nvGrpSpPr>
        <p:grpSpPr>
          <a:xfrm>
            <a:off x="7057848" y="2165761"/>
            <a:ext cx="484115" cy="470698"/>
            <a:chOff x="5520825" y="2680925"/>
            <a:chExt cx="358100" cy="348175"/>
          </a:xfrm>
        </p:grpSpPr>
        <p:sp>
          <p:nvSpPr>
            <p:cNvPr id="346" name="Google Shape;346;p41"/>
            <p:cNvSpPr/>
            <p:nvPr/>
          </p:nvSpPr>
          <p:spPr>
            <a:xfrm>
              <a:off x="5520825" y="2869425"/>
              <a:ext cx="164675" cy="159675"/>
            </a:xfrm>
            <a:custGeom>
              <a:avLst/>
              <a:gdLst/>
              <a:ahLst/>
              <a:cxnLst/>
              <a:rect l="l" t="t" r="r" b="b"/>
              <a:pathLst>
                <a:path w="6587" h="6387" extrusionOk="0">
                  <a:moveTo>
                    <a:pt x="3088" y="1696"/>
                  </a:moveTo>
                  <a:lnTo>
                    <a:pt x="3700" y="2308"/>
                  </a:lnTo>
                  <a:lnTo>
                    <a:pt x="3124" y="2884"/>
                  </a:lnTo>
                  <a:lnTo>
                    <a:pt x="2511" y="2273"/>
                  </a:lnTo>
                  <a:lnTo>
                    <a:pt x="3088" y="1696"/>
                  </a:lnTo>
                  <a:close/>
                  <a:moveTo>
                    <a:pt x="4276" y="2884"/>
                  </a:moveTo>
                  <a:lnTo>
                    <a:pt x="4820" y="3426"/>
                  </a:lnTo>
                  <a:lnTo>
                    <a:pt x="4242" y="4004"/>
                  </a:lnTo>
                  <a:lnTo>
                    <a:pt x="3700" y="3461"/>
                  </a:lnTo>
                  <a:lnTo>
                    <a:pt x="4276" y="2884"/>
                  </a:lnTo>
                  <a:close/>
                  <a:moveTo>
                    <a:pt x="1912" y="2873"/>
                  </a:moveTo>
                  <a:lnTo>
                    <a:pt x="2523" y="3484"/>
                  </a:lnTo>
                  <a:lnTo>
                    <a:pt x="1946" y="4062"/>
                  </a:lnTo>
                  <a:lnTo>
                    <a:pt x="1335" y="3449"/>
                  </a:lnTo>
                  <a:lnTo>
                    <a:pt x="1912" y="2873"/>
                  </a:lnTo>
                  <a:close/>
                  <a:moveTo>
                    <a:pt x="3101" y="4062"/>
                  </a:moveTo>
                  <a:lnTo>
                    <a:pt x="3643" y="4604"/>
                  </a:lnTo>
                  <a:lnTo>
                    <a:pt x="3066" y="5180"/>
                  </a:lnTo>
                  <a:lnTo>
                    <a:pt x="2523" y="4638"/>
                  </a:lnTo>
                  <a:lnTo>
                    <a:pt x="3101" y="4062"/>
                  </a:lnTo>
                  <a:close/>
                  <a:moveTo>
                    <a:pt x="2547" y="1"/>
                  </a:moveTo>
                  <a:lnTo>
                    <a:pt x="795" y="1750"/>
                  </a:lnTo>
                  <a:cubicBezTo>
                    <a:pt x="0" y="2547"/>
                    <a:pt x="0" y="3839"/>
                    <a:pt x="795" y="4637"/>
                  </a:cubicBezTo>
                  <a:lnTo>
                    <a:pt x="1949" y="5789"/>
                  </a:lnTo>
                  <a:cubicBezTo>
                    <a:pt x="2348" y="6187"/>
                    <a:pt x="2870" y="6386"/>
                    <a:pt x="3392" y="6386"/>
                  </a:cubicBezTo>
                  <a:cubicBezTo>
                    <a:pt x="3914" y="6386"/>
                    <a:pt x="4436" y="6187"/>
                    <a:pt x="4836" y="5789"/>
                  </a:cubicBezTo>
                  <a:lnTo>
                    <a:pt x="6586" y="4039"/>
                  </a:lnTo>
                  <a:lnTo>
                    <a:pt x="25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1"/>
            <p:cNvSpPr/>
            <p:nvPr/>
          </p:nvSpPr>
          <p:spPr>
            <a:xfrm>
              <a:off x="5714250" y="2680925"/>
              <a:ext cx="164650" cy="159675"/>
            </a:xfrm>
            <a:custGeom>
              <a:avLst/>
              <a:gdLst/>
              <a:ahLst/>
              <a:cxnLst/>
              <a:rect l="l" t="t" r="r" b="b"/>
              <a:pathLst>
                <a:path w="6586" h="6387" extrusionOk="0">
                  <a:moveTo>
                    <a:pt x="3452" y="1137"/>
                  </a:moveTo>
                  <a:lnTo>
                    <a:pt x="4063" y="1748"/>
                  </a:lnTo>
                  <a:lnTo>
                    <a:pt x="3487" y="2324"/>
                  </a:lnTo>
                  <a:lnTo>
                    <a:pt x="2876" y="1713"/>
                  </a:lnTo>
                  <a:lnTo>
                    <a:pt x="3452" y="1137"/>
                  </a:lnTo>
                  <a:close/>
                  <a:moveTo>
                    <a:pt x="4641" y="2324"/>
                  </a:moveTo>
                  <a:lnTo>
                    <a:pt x="5183" y="2866"/>
                  </a:lnTo>
                  <a:lnTo>
                    <a:pt x="4607" y="3444"/>
                  </a:lnTo>
                  <a:lnTo>
                    <a:pt x="4063" y="2902"/>
                  </a:lnTo>
                  <a:lnTo>
                    <a:pt x="4641" y="2324"/>
                  </a:lnTo>
                  <a:close/>
                  <a:moveTo>
                    <a:pt x="2275" y="2313"/>
                  </a:moveTo>
                  <a:lnTo>
                    <a:pt x="2887" y="2925"/>
                  </a:lnTo>
                  <a:lnTo>
                    <a:pt x="2311" y="3501"/>
                  </a:lnTo>
                  <a:lnTo>
                    <a:pt x="1699" y="2889"/>
                  </a:lnTo>
                  <a:lnTo>
                    <a:pt x="2275" y="2313"/>
                  </a:lnTo>
                  <a:close/>
                  <a:moveTo>
                    <a:pt x="3464" y="3501"/>
                  </a:moveTo>
                  <a:lnTo>
                    <a:pt x="4006" y="4043"/>
                  </a:lnTo>
                  <a:lnTo>
                    <a:pt x="3429" y="4620"/>
                  </a:lnTo>
                  <a:lnTo>
                    <a:pt x="2887" y="4078"/>
                  </a:lnTo>
                  <a:lnTo>
                    <a:pt x="3464" y="3501"/>
                  </a:lnTo>
                  <a:close/>
                  <a:moveTo>
                    <a:pt x="3194" y="0"/>
                  </a:moveTo>
                  <a:cubicBezTo>
                    <a:pt x="2672" y="0"/>
                    <a:pt x="2150" y="199"/>
                    <a:pt x="1752" y="596"/>
                  </a:cubicBezTo>
                  <a:lnTo>
                    <a:pt x="1" y="2347"/>
                  </a:lnTo>
                  <a:lnTo>
                    <a:pt x="4040" y="6386"/>
                  </a:lnTo>
                  <a:lnTo>
                    <a:pt x="5791" y="4636"/>
                  </a:lnTo>
                  <a:cubicBezTo>
                    <a:pt x="6585" y="3838"/>
                    <a:pt x="6585" y="2548"/>
                    <a:pt x="5791" y="1751"/>
                  </a:cubicBezTo>
                  <a:lnTo>
                    <a:pt x="4638" y="596"/>
                  </a:lnTo>
                  <a:cubicBezTo>
                    <a:pt x="4239" y="199"/>
                    <a:pt x="3716" y="0"/>
                    <a:pt x="3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1"/>
            <p:cNvSpPr/>
            <p:nvPr/>
          </p:nvSpPr>
          <p:spPr>
            <a:xfrm>
              <a:off x="5613275" y="2768450"/>
              <a:ext cx="173125" cy="173100"/>
            </a:xfrm>
            <a:custGeom>
              <a:avLst/>
              <a:gdLst/>
              <a:ahLst/>
              <a:cxnLst/>
              <a:rect l="l" t="t" r="r" b="b"/>
              <a:pathLst>
                <a:path w="6925" h="6924" extrusionOk="0">
                  <a:moveTo>
                    <a:pt x="4041" y="0"/>
                  </a:moveTo>
                  <a:lnTo>
                    <a:pt x="1" y="4038"/>
                  </a:lnTo>
                  <a:lnTo>
                    <a:pt x="2887" y="6923"/>
                  </a:lnTo>
                  <a:lnTo>
                    <a:pt x="6925" y="2885"/>
                  </a:lnTo>
                  <a:lnTo>
                    <a:pt x="40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1"/>
            <p:cNvSpPr/>
            <p:nvPr/>
          </p:nvSpPr>
          <p:spPr>
            <a:xfrm>
              <a:off x="5699850" y="2854975"/>
              <a:ext cx="179075" cy="174125"/>
            </a:xfrm>
            <a:custGeom>
              <a:avLst/>
              <a:gdLst/>
              <a:ahLst/>
              <a:cxnLst/>
              <a:rect l="l" t="t" r="r" b="b"/>
              <a:pathLst>
                <a:path w="7163" h="6965" extrusionOk="0">
                  <a:moveTo>
                    <a:pt x="3485" y="1709"/>
                  </a:moveTo>
                  <a:lnTo>
                    <a:pt x="4063" y="2285"/>
                  </a:lnTo>
                  <a:lnTo>
                    <a:pt x="3462" y="2886"/>
                  </a:lnTo>
                  <a:lnTo>
                    <a:pt x="2885" y="2308"/>
                  </a:lnTo>
                  <a:lnTo>
                    <a:pt x="3485" y="1709"/>
                  </a:lnTo>
                  <a:close/>
                  <a:moveTo>
                    <a:pt x="2309" y="2886"/>
                  </a:moveTo>
                  <a:lnTo>
                    <a:pt x="2885" y="3462"/>
                  </a:lnTo>
                  <a:lnTo>
                    <a:pt x="2331" y="4016"/>
                  </a:lnTo>
                  <a:lnTo>
                    <a:pt x="1754" y="3439"/>
                  </a:lnTo>
                  <a:lnTo>
                    <a:pt x="2309" y="2886"/>
                  </a:lnTo>
                  <a:close/>
                  <a:moveTo>
                    <a:pt x="4662" y="2884"/>
                  </a:moveTo>
                  <a:lnTo>
                    <a:pt x="5238" y="3462"/>
                  </a:lnTo>
                  <a:lnTo>
                    <a:pt x="4639" y="4062"/>
                  </a:lnTo>
                  <a:lnTo>
                    <a:pt x="4063" y="3485"/>
                  </a:lnTo>
                  <a:lnTo>
                    <a:pt x="4662" y="2884"/>
                  </a:lnTo>
                  <a:close/>
                  <a:moveTo>
                    <a:pt x="3485" y="4062"/>
                  </a:moveTo>
                  <a:lnTo>
                    <a:pt x="4063" y="4638"/>
                  </a:lnTo>
                  <a:lnTo>
                    <a:pt x="3508" y="5193"/>
                  </a:lnTo>
                  <a:lnTo>
                    <a:pt x="2931" y="4615"/>
                  </a:lnTo>
                  <a:lnTo>
                    <a:pt x="3485" y="4062"/>
                  </a:lnTo>
                  <a:close/>
                  <a:moveTo>
                    <a:pt x="4040" y="1"/>
                  </a:moveTo>
                  <a:lnTo>
                    <a:pt x="0" y="4039"/>
                  </a:lnTo>
                  <a:lnTo>
                    <a:pt x="2328" y="6367"/>
                  </a:lnTo>
                  <a:cubicBezTo>
                    <a:pt x="2726" y="6765"/>
                    <a:pt x="3249" y="6964"/>
                    <a:pt x="3771" y="6964"/>
                  </a:cubicBezTo>
                  <a:cubicBezTo>
                    <a:pt x="4293" y="6964"/>
                    <a:pt x="4815" y="6765"/>
                    <a:pt x="5214" y="6367"/>
                  </a:cubicBezTo>
                  <a:lnTo>
                    <a:pt x="6367" y="5213"/>
                  </a:lnTo>
                  <a:cubicBezTo>
                    <a:pt x="7163" y="4416"/>
                    <a:pt x="7163" y="3125"/>
                    <a:pt x="6367" y="2328"/>
                  </a:cubicBezTo>
                  <a:lnTo>
                    <a:pt x="40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1"/>
            <p:cNvSpPr/>
            <p:nvPr/>
          </p:nvSpPr>
          <p:spPr>
            <a:xfrm>
              <a:off x="5520825" y="2680925"/>
              <a:ext cx="179050" cy="174075"/>
            </a:xfrm>
            <a:custGeom>
              <a:avLst/>
              <a:gdLst/>
              <a:ahLst/>
              <a:cxnLst/>
              <a:rect l="l" t="t" r="r" b="b"/>
              <a:pathLst>
                <a:path w="7162" h="6963" extrusionOk="0">
                  <a:moveTo>
                    <a:pt x="3700" y="1725"/>
                  </a:moveTo>
                  <a:lnTo>
                    <a:pt x="4278" y="2301"/>
                  </a:lnTo>
                  <a:lnTo>
                    <a:pt x="3677" y="2902"/>
                  </a:lnTo>
                  <a:lnTo>
                    <a:pt x="3101" y="2324"/>
                  </a:lnTo>
                  <a:lnTo>
                    <a:pt x="3700" y="1725"/>
                  </a:lnTo>
                  <a:close/>
                  <a:moveTo>
                    <a:pt x="2523" y="2901"/>
                  </a:moveTo>
                  <a:lnTo>
                    <a:pt x="3101" y="3478"/>
                  </a:lnTo>
                  <a:lnTo>
                    <a:pt x="2546" y="4032"/>
                  </a:lnTo>
                  <a:lnTo>
                    <a:pt x="1969" y="3454"/>
                  </a:lnTo>
                  <a:lnTo>
                    <a:pt x="2523" y="2901"/>
                  </a:lnTo>
                  <a:close/>
                  <a:moveTo>
                    <a:pt x="4877" y="2901"/>
                  </a:moveTo>
                  <a:lnTo>
                    <a:pt x="5454" y="3478"/>
                  </a:lnTo>
                  <a:lnTo>
                    <a:pt x="4854" y="4078"/>
                  </a:lnTo>
                  <a:lnTo>
                    <a:pt x="4276" y="3501"/>
                  </a:lnTo>
                  <a:lnTo>
                    <a:pt x="4877" y="2901"/>
                  </a:lnTo>
                  <a:close/>
                  <a:moveTo>
                    <a:pt x="3700" y="4078"/>
                  </a:moveTo>
                  <a:lnTo>
                    <a:pt x="4276" y="4654"/>
                  </a:lnTo>
                  <a:lnTo>
                    <a:pt x="3723" y="5209"/>
                  </a:lnTo>
                  <a:lnTo>
                    <a:pt x="3146" y="4633"/>
                  </a:lnTo>
                  <a:lnTo>
                    <a:pt x="3700" y="4078"/>
                  </a:lnTo>
                  <a:close/>
                  <a:moveTo>
                    <a:pt x="3391" y="0"/>
                  </a:moveTo>
                  <a:cubicBezTo>
                    <a:pt x="2869" y="0"/>
                    <a:pt x="2347" y="199"/>
                    <a:pt x="1948" y="596"/>
                  </a:cubicBezTo>
                  <a:lnTo>
                    <a:pt x="795" y="1751"/>
                  </a:lnTo>
                  <a:cubicBezTo>
                    <a:pt x="0" y="2548"/>
                    <a:pt x="0" y="3838"/>
                    <a:pt x="795" y="4636"/>
                  </a:cubicBezTo>
                  <a:lnTo>
                    <a:pt x="3124" y="6963"/>
                  </a:lnTo>
                  <a:lnTo>
                    <a:pt x="7161" y="2925"/>
                  </a:lnTo>
                  <a:lnTo>
                    <a:pt x="4834" y="596"/>
                  </a:lnTo>
                  <a:cubicBezTo>
                    <a:pt x="4436" y="199"/>
                    <a:pt x="3914" y="0"/>
                    <a:pt x="33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41"/>
          <p:cNvGrpSpPr/>
          <p:nvPr/>
        </p:nvGrpSpPr>
        <p:grpSpPr>
          <a:xfrm>
            <a:off x="1608153" y="2165807"/>
            <a:ext cx="470698" cy="470630"/>
            <a:chOff x="238125" y="1565300"/>
            <a:chExt cx="348175" cy="348125"/>
          </a:xfrm>
        </p:grpSpPr>
        <p:sp>
          <p:nvSpPr>
            <p:cNvPr id="353" name="Google Shape;353;p41"/>
            <p:cNvSpPr/>
            <p:nvPr/>
          </p:nvSpPr>
          <p:spPr>
            <a:xfrm>
              <a:off x="298625" y="1637375"/>
              <a:ext cx="63950" cy="91800"/>
            </a:xfrm>
            <a:custGeom>
              <a:avLst/>
              <a:gdLst/>
              <a:ahLst/>
              <a:cxnLst/>
              <a:rect l="l" t="t" r="r" b="b"/>
              <a:pathLst>
                <a:path w="2558" h="3672" extrusionOk="0">
                  <a:moveTo>
                    <a:pt x="1279" y="1"/>
                  </a:moveTo>
                  <a:lnTo>
                    <a:pt x="218" y="1837"/>
                  </a:lnTo>
                  <a:cubicBezTo>
                    <a:pt x="0" y="2216"/>
                    <a:pt x="0" y="2682"/>
                    <a:pt x="220" y="3059"/>
                  </a:cubicBezTo>
                  <a:cubicBezTo>
                    <a:pt x="438" y="3438"/>
                    <a:pt x="842" y="3671"/>
                    <a:pt x="1279" y="3671"/>
                  </a:cubicBezTo>
                  <a:cubicBezTo>
                    <a:pt x="1715" y="3671"/>
                    <a:pt x="2120" y="3438"/>
                    <a:pt x="2338" y="3059"/>
                  </a:cubicBezTo>
                  <a:cubicBezTo>
                    <a:pt x="2557" y="2682"/>
                    <a:pt x="2557" y="2216"/>
                    <a:pt x="2341" y="1837"/>
                  </a:cubicBezTo>
                  <a:lnTo>
                    <a:pt x="12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1"/>
            <p:cNvSpPr/>
            <p:nvPr/>
          </p:nvSpPr>
          <p:spPr>
            <a:xfrm>
              <a:off x="238125" y="1790350"/>
              <a:ext cx="348175" cy="123075"/>
            </a:xfrm>
            <a:custGeom>
              <a:avLst/>
              <a:gdLst/>
              <a:ahLst/>
              <a:cxnLst/>
              <a:rect l="l" t="t" r="r" b="b"/>
              <a:pathLst>
                <a:path w="13927" h="4923" extrusionOk="0">
                  <a:moveTo>
                    <a:pt x="0" y="0"/>
                  </a:moveTo>
                  <a:lnTo>
                    <a:pt x="0" y="2448"/>
                  </a:lnTo>
                  <a:lnTo>
                    <a:pt x="5739" y="2448"/>
                  </a:lnTo>
                  <a:lnTo>
                    <a:pt x="5739" y="4107"/>
                  </a:lnTo>
                  <a:lnTo>
                    <a:pt x="3291" y="4107"/>
                  </a:lnTo>
                  <a:lnTo>
                    <a:pt x="3291" y="4923"/>
                  </a:lnTo>
                  <a:lnTo>
                    <a:pt x="10634" y="4923"/>
                  </a:lnTo>
                  <a:lnTo>
                    <a:pt x="10634" y="4107"/>
                  </a:lnTo>
                  <a:lnTo>
                    <a:pt x="8186" y="4107"/>
                  </a:lnTo>
                  <a:lnTo>
                    <a:pt x="8186" y="2448"/>
                  </a:lnTo>
                  <a:lnTo>
                    <a:pt x="13926" y="2448"/>
                  </a:lnTo>
                  <a:lnTo>
                    <a:pt x="13926" y="0"/>
                  </a:lnTo>
                  <a:lnTo>
                    <a:pt x="7370" y="0"/>
                  </a:lnTo>
                  <a:lnTo>
                    <a:pt x="7370" y="816"/>
                  </a:lnTo>
                  <a:lnTo>
                    <a:pt x="6554" y="816"/>
                  </a:lnTo>
                  <a:lnTo>
                    <a:pt x="65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1"/>
            <p:cNvSpPr/>
            <p:nvPr/>
          </p:nvSpPr>
          <p:spPr>
            <a:xfrm>
              <a:off x="238125" y="1565300"/>
              <a:ext cx="348175" cy="204675"/>
            </a:xfrm>
            <a:custGeom>
              <a:avLst/>
              <a:gdLst/>
              <a:ahLst/>
              <a:cxnLst/>
              <a:rect l="l" t="t" r="r" b="b"/>
              <a:pathLst>
                <a:path w="13927" h="8187" extrusionOk="0">
                  <a:moveTo>
                    <a:pt x="10634" y="1659"/>
                  </a:moveTo>
                  <a:lnTo>
                    <a:pt x="10634" y="2475"/>
                  </a:lnTo>
                  <a:lnTo>
                    <a:pt x="6554" y="2475"/>
                  </a:lnTo>
                  <a:lnTo>
                    <a:pt x="6554" y="1659"/>
                  </a:lnTo>
                  <a:close/>
                  <a:moveTo>
                    <a:pt x="12266" y="1659"/>
                  </a:moveTo>
                  <a:lnTo>
                    <a:pt x="12267" y="2476"/>
                  </a:lnTo>
                  <a:lnTo>
                    <a:pt x="11450" y="2476"/>
                  </a:lnTo>
                  <a:lnTo>
                    <a:pt x="11450" y="1659"/>
                  </a:lnTo>
                  <a:close/>
                  <a:moveTo>
                    <a:pt x="12266" y="3292"/>
                  </a:moveTo>
                  <a:lnTo>
                    <a:pt x="12267" y="4108"/>
                  </a:lnTo>
                  <a:lnTo>
                    <a:pt x="6554" y="4108"/>
                  </a:lnTo>
                  <a:lnTo>
                    <a:pt x="6554" y="3292"/>
                  </a:lnTo>
                  <a:close/>
                  <a:moveTo>
                    <a:pt x="12266" y="4924"/>
                  </a:moveTo>
                  <a:lnTo>
                    <a:pt x="12267" y="5740"/>
                  </a:lnTo>
                  <a:lnTo>
                    <a:pt x="6554" y="5740"/>
                  </a:lnTo>
                  <a:lnTo>
                    <a:pt x="6554" y="4924"/>
                  </a:lnTo>
                  <a:close/>
                  <a:moveTo>
                    <a:pt x="3699" y="1250"/>
                  </a:moveTo>
                  <a:lnTo>
                    <a:pt x="5466" y="4312"/>
                  </a:lnTo>
                  <a:cubicBezTo>
                    <a:pt x="5830" y="4943"/>
                    <a:pt x="5829" y="5720"/>
                    <a:pt x="5465" y="6351"/>
                  </a:cubicBezTo>
                  <a:cubicBezTo>
                    <a:pt x="5100" y="6982"/>
                    <a:pt x="4428" y="7370"/>
                    <a:pt x="3699" y="7370"/>
                  </a:cubicBezTo>
                  <a:cubicBezTo>
                    <a:pt x="2971" y="7370"/>
                    <a:pt x="2297" y="6982"/>
                    <a:pt x="1933" y="6351"/>
                  </a:cubicBezTo>
                  <a:cubicBezTo>
                    <a:pt x="1569" y="5720"/>
                    <a:pt x="1567" y="4943"/>
                    <a:pt x="1931" y="4312"/>
                  </a:cubicBezTo>
                  <a:lnTo>
                    <a:pt x="3699" y="1250"/>
                  </a:lnTo>
                  <a:close/>
                  <a:moveTo>
                    <a:pt x="12266" y="6554"/>
                  </a:moveTo>
                  <a:lnTo>
                    <a:pt x="12267" y="7370"/>
                  </a:lnTo>
                  <a:lnTo>
                    <a:pt x="6554" y="7370"/>
                  </a:lnTo>
                  <a:lnTo>
                    <a:pt x="6554" y="6554"/>
                  </a:lnTo>
                  <a:close/>
                  <a:moveTo>
                    <a:pt x="0" y="0"/>
                  </a:moveTo>
                  <a:lnTo>
                    <a:pt x="0" y="8186"/>
                  </a:lnTo>
                  <a:lnTo>
                    <a:pt x="13926" y="8186"/>
                  </a:lnTo>
                  <a:lnTo>
                    <a:pt x="139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ángulo 2"/>
          <p:cNvSpPr/>
          <p:nvPr/>
        </p:nvSpPr>
        <p:spPr>
          <a:xfrm rot="915110">
            <a:off x="3878955" y="2462574"/>
            <a:ext cx="1101687" cy="27813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5A1B3797-5FBB-4DF1-8B31-D1F3DB46AE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71" t="24426" r="13747" b="9805"/>
          <a:stretch/>
        </p:blipFill>
        <p:spPr>
          <a:xfrm>
            <a:off x="543414" y="602856"/>
            <a:ext cx="1836318" cy="2444232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FD4613CC-9208-4893-817F-952B4C063C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04" t="24426" r="5536" b="24221"/>
          <a:stretch/>
        </p:blipFill>
        <p:spPr>
          <a:xfrm>
            <a:off x="5339959" y="697887"/>
            <a:ext cx="1854295" cy="1918820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9F3A90C9-C0E0-4803-BC87-257CB152D7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120" b="36144"/>
          <a:stretch/>
        </p:blipFill>
        <p:spPr>
          <a:xfrm>
            <a:off x="5721386" y="2758718"/>
            <a:ext cx="2431096" cy="218156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BA16B091-FDCB-46DD-B5DE-65C235C697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8823" b="12255"/>
          <a:stretch/>
        </p:blipFill>
        <p:spPr>
          <a:xfrm>
            <a:off x="2706147" y="2332167"/>
            <a:ext cx="2138814" cy="266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6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1"/>
          <p:cNvSpPr txBox="1">
            <a:spLocks noGrp="1"/>
          </p:cNvSpPr>
          <p:nvPr>
            <p:ph type="title"/>
          </p:nvPr>
        </p:nvSpPr>
        <p:spPr>
          <a:xfrm>
            <a:off x="269710" y="14658"/>
            <a:ext cx="8133906" cy="421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 smtClean="0">
                <a:solidFill>
                  <a:schemeClr val="lt2"/>
                </a:solidFill>
              </a:rPr>
              <a:t>ATAQUE O CONTAMINACION AMBIENTAL</a:t>
            </a:r>
            <a:endParaRPr sz="1600" dirty="0">
              <a:solidFill>
                <a:schemeClr val="lt2"/>
              </a:solidFill>
            </a:endParaRPr>
          </a:p>
        </p:txBody>
      </p:sp>
      <p:grpSp>
        <p:nvGrpSpPr>
          <p:cNvPr id="338" name="Google Shape;338;p41"/>
          <p:cNvGrpSpPr/>
          <p:nvPr/>
        </p:nvGrpSpPr>
        <p:grpSpPr>
          <a:xfrm>
            <a:off x="4336663" y="2165748"/>
            <a:ext cx="470664" cy="470698"/>
            <a:chOff x="4011525" y="3800650"/>
            <a:chExt cx="348150" cy="348175"/>
          </a:xfrm>
        </p:grpSpPr>
        <p:sp>
          <p:nvSpPr>
            <p:cNvPr id="339" name="Google Shape;339;p41"/>
            <p:cNvSpPr/>
            <p:nvPr/>
          </p:nvSpPr>
          <p:spPr>
            <a:xfrm>
              <a:off x="4277375" y="3923750"/>
              <a:ext cx="20425" cy="40825"/>
            </a:xfrm>
            <a:custGeom>
              <a:avLst/>
              <a:gdLst/>
              <a:ahLst/>
              <a:cxnLst/>
              <a:rect l="l" t="t" r="r" b="b"/>
              <a:pathLst>
                <a:path w="817" h="1633" extrusionOk="0">
                  <a:moveTo>
                    <a:pt x="0" y="0"/>
                  </a:moveTo>
                  <a:lnTo>
                    <a:pt x="0" y="1224"/>
                  </a:lnTo>
                  <a:cubicBezTo>
                    <a:pt x="0" y="1449"/>
                    <a:pt x="182" y="1632"/>
                    <a:pt x="409" y="1632"/>
                  </a:cubicBezTo>
                  <a:cubicBezTo>
                    <a:pt x="634" y="1632"/>
                    <a:pt x="816" y="1449"/>
                    <a:pt x="816" y="1224"/>
                  </a:cubicBezTo>
                  <a:lnTo>
                    <a:pt x="81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1"/>
            <p:cNvSpPr/>
            <p:nvPr/>
          </p:nvSpPr>
          <p:spPr>
            <a:xfrm>
              <a:off x="4011525" y="3800650"/>
              <a:ext cx="348150" cy="123100"/>
            </a:xfrm>
            <a:custGeom>
              <a:avLst/>
              <a:gdLst/>
              <a:ahLst/>
              <a:cxnLst/>
              <a:rect l="l" t="t" r="r" b="b"/>
              <a:pathLst>
                <a:path w="13926" h="4924" extrusionOk="0">
                  <a:moveTo>
                    <a:pt x="9003" y="816"/>
                  </a:moveTo>
                  <a:lnTo>
                    <a:pt x="9003" y="2475"/>
                  </a:lnTo>
                  <a:lnTo>
                    <a:pt x="4923" y="2475"/>
                  </a:lnTo>
                  <a:lnTo>
                    <a:pt x="4923" y="816"/>
                  </a:lnTo>
                  <a:close/>
                  <a:moveTo>
                    <a:pt x="4107" y="0"/>
                  </a:moveTo>
                  <a:lnTo>
                    <a:pt x="4107" y="2475"/>
                  </a:lnTo>
                  <a:lnTo>
                    <a:pt x="0" y="2475"/>
                  </a:lnTo>
                  <a:lnTo>
                    <a:pt x="0" y="4923"/>
                  </a:lnTo>
                  <a:lnTo>
                    <a:pt x="1659" y="4923"/>
                  </a:lnTo>
                  <a:lnTo>
                    <a:pt x="1659" y="4107"/>
                  </a:lnTo>
                  <a:lnTo>
                    <a:pt x="4107" y="4107"/>
                  </a:lnTo>
                  <a:lnTo>
                    <a:pt x="4107" y="4923"/>
                  </a:lnTo>
                  <a:lnTo>
                    <a:pt x="9818" y="4923"/>
                  </a:lnTo>
                  <a:lnTo>
                    <a:pt x="9818" y="4107"/>
                  </a:lnTo>
                  <a:lnTo>
                    <a:pt x="12266" y="4107"/>
                  </a:lnTo>
                  <a:lnTo>
                    <a:pt x="12266" y="4923"/>
                  </a:lnTo>
                  <a:lnTo>
                    <a:pt x="13925" y="4923"/>
                  </a:lnTo>
                  <a:lnTo>
                    <a:pt x="13925" y="2475"/>
                  </a:lnTo>
                  <a:lnTo>
                    <a:pt x="9818" y="2475"/>
                  </a:lnTo>
                  <a:lnTo>
                    <a:pt x="9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1"/>
            <p:cNvSpPr/>
            <p:nvPr/>
          </p:nvSpPr>
          <p:spPr>
            <a:xfrm>
              <a:off x="4073400" y="3923750"/>
              <a:ext cx="20425" cy="40825"/>
            </a:xfrm>
            <a:custGeom>
              <a:avLst/>
              <a:gdLst/>
              <a:ahLst/>
              <a:cxnLst/>
              <a:rect l="l" t="t" r="r" b="b"/>
              <a:pathLst>
                <a:path w="817" h="1633" extrusionOk="0">
                  <a:moveTo>
                    <a:pt x="0" y="0"/>
                  </a:moveTo>
                  <a:lnTo>
                    <a:pt x="0" y="1224"/>
                  </a:lnTo>
                  <a:cubicBezTo>
                    <a:pt x="0" y="1449"/>
                    <a:pt x="183" y="1632"/>
                    <a:pt x="408" y="1632"/>
                  </a:cubicBezTo>
                  <a:cubicBezTo>
                    <a:pt x="634" y="1632"/>
                    <a:pt x="816" y="1449"/>
                    <a:pt x="816" y="1224"/>
                  </a:cubicBezTo>
                  <a:lnTo>
                    <a:pt x="81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1"/>
            <p:cNvSpPr/>
            <p:nvPr/>
          </p:nvSpPr>
          <p:spPr>
            <a:xfrm>
              <a:off x="4011525" y="3944100"/>
              <a:ext cx="348150" cy="204725"/>
            </a:xfrm>
            <a:custGeom>
              <a:avLst/>
              <a:gdLst/>
              <a:ahLst/>
              <a:cxnLst/>
              <a:rect l="l" t="t" r="r" b="b"/>
              <a:pathLst>
                <a:path w="13926" h="8189" extrusionOk="0">
                  <a:moveTo>
                    <a:pt x="8187" y="818"/>
                  </a:moveTo>
                  <a:lnTo>
                    <a:pt x="8187" y="2450"/>
                  </a:lnTo>
                  <a:lnTo>
                    <a:pt x="9818" y="2450"/>
                  </a:lnTo>
                  <a:lnTo>
                    <a:pt x="9818" y="4898"/>
                  </a:lnTo>
                  <a:lnTo>
                    <a:pt x="8188" y="4898"/>
                  </a:lnTo>
                  <a:lnTo>
                    <a:pt x="8188" y="6528"/>
                  </a:lnTo>
                  <a:lnTo>
                    <a:pt x="5739" y="6528"/>
                  </a:lnTo>
                  <a:lnTo>
                    <a:pt x="5739" y="4898"/>
                  </a:lnTo>
                  <a:lnTo>
                    <a:pt x="4107" y="4898"/>
                  </a:lnTo>
                  <a:lnTo>
                    <a:pt x="4107" y="2450"/>
                  </a:lnTo>
                  <a:lnTo>
                    <a:pt x="5739" y="2450"/>
                  </a:lnTo>
                  <a:lnTo>
                    <a:pt x="5739" y="818"/>
                  </a:lnTo>
                  <a:close/>
                  <a:moveTo>
                    <a:pt x="12266" y="1"/>
                  </a:moveTo>
                  <a:lnTo>
                    <a:pt x="12266" y="410"/>
                  </a:lnTo>
                  <a:cubicBezTo>
                    <a:pt x="12266" y="1086"/>
                    <a:pt x="11718" y="1634"/>
                    <a:pt x="11043" y="1634"/>
                  </a:cubicBezTo>
                  <a:cubicBezTo>
                    <a:pt x="10366" y="1634"/>
                    <a:pt x="9818" y="1086"/>
                    <a:pt x="9818" y="410"/>
                  </a:cubicBezTo>
                  <a:lnTo>
                    <a:pt x="9818" y="2"/>
                  </a:lnTo>
                  <a:lnTo>
                    <a:pt x="4107" y="2"/>
                  </a:lnTo>
                  <a:lnTo>
                    <a:pt x="4107" y="410"/>
                  </a:lnTo>
                  <a:cubicBezTo>
                    <a:pt x="4116" y="1092"/>
                    <a:pt x="3565" y="1649"/>
                    <a:pt x="2883" y="1649"/>
                  </a:cubicBezTo>
                  <a:cubicBezTo>
                    <a:pt x="2202" y="1649"/>
                    <a:pt x="1651" y="1092"/>
                    <a:pt x="1659" y="410"/>
                  </a:cubicBezTo>
                  <a:lnTo>
                    <a:pt x="1659" y="2"/>
                  </a:lnTo>
                  <a:lnTo>
                    <a:pt x="0" y="2"/>
                  </a:lnTo>
                  <a:lnTo>
                    <a:pt x="0" y="8189"/>
                  </a:lnTo>
                  <a:lnTo>
                    <a:pt x="13925" y="8189"/>
                  </a:lnTo>
                  <a:lnTo>
                    <a:pt x="139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1"/>
            <p:cNvSpPr/>
            <p:nvPr/>
          </p:nvSpPr>
          <p:spPr>
            <a:xfrm>
              <a:off x="4134600" y="3984950"/>
              <a:ext cx="102000" cy="101975"/>
            </a:xfrm>
            <a:custGeom>
              <a:avLst/>
              <a:gdLst/>
              <a:ahLst/>
              <a:cxnLst/>
              <a:rect l="l" t="t" r="r" b="b"/>
              <a:pathLst>
                <a:path w="4080" h="4079" extrusionOk="0">
                  <a:moveTo>
                    <a:pt x="1632" y="0"/>
                  </a:moveTo>
                  <a:lnTo>
                    <a:pt x="1632" y="1631"/>
                  </a:lnTo>
                  <a:lnTo>
                    <a:pt x="0" y="1631"/>
                  </a:lnTo>
                  <a:lnTo>
                    <a:pt x="0" y="2446"/>
                  </a:lnTo>
                  <a:lnTo>
                    <a:pt x="1632" y="2446"/>
                  </a:lnTo>
                  <a:lnTo>
                    <a:pt x="1632" y="4078"/>
                  </a:lnTo>
                  <a:lnTo>
                    <a:pt x="2448" y="4078"/>
                  </a:lnTo>
                  <a:lnTo>
                    <a:pt x="2448" y="2446"/>
                  </a:lnTo>
                  <a:lnTo>
                    <a:pt x="4080" y="2446"/>
                  </a:lnTo>
                  <a:lnTo>
                    <a:pt x="4080" y="1631"/>
                  </a:lnTo>
                  <a:lnTo>
                    <a:pt x="2448" y="1631"/>
                  </a:lnTo>
                  <a:lnTo>
                    <a:pt x="24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" name="Google Shape;345;p41"/>
          <p:cNvGrpSpPr/>
          <p:nvPr/>
        </p:nvGrpSpPr>
        <p:grpSpPr>
          <a:xfrm>
            <a:off x="7057848" y="2165761"/>
            <a:ext cx="484115" cy="470698"/>
            <a:chOff x="5520825" y="2680925"/>
            <a:chExt cx="358100" cy="348175"/>
          </a:xfrm>
        </p:grpSpPr>
        <p:sp>
          <p:nvSpPr>
            <p:cNvPr id="346" name="Google Shape;346;p41"/>
            <p:cNvSpPr/>
            <p:nvPr/>
          </p:nvSpPr>
          <p:spPr>
            <a:xfrm>
              <a:off x="5520825" y="2869425"/>
              <a:ext cx="164675" cy="159675"/>
            </a:xfrm>
            <a:custGeom>
              <a:avLst/>
              <a:gdLst/>
              <a:ahLst/>
              <a:cxnLst/>
              <a:rect l="l" t="t" r="r" b="b"/>
              <a:pathLst>
                <a:path w="6587" h="6387" extrusionOk="0">
                  <a:moveTo>
                    <a:pt x="3088" y="1696"/>
                  </a:moveTo>
                  <a:lnTo>
                    <a:pt x="3700" y="2308"/>
                  </a:lnTo>
                  <a:lnTo>
                    <a:pt x="3124" y="2884"/>
                  </a:lnTo>
                  <a:lnTo>
                    <a:pt x="2511" y="2273"/>
                  </a:lnTo>
                  <a:lnTo>
                    <a:pt x="3088" y="1696"/>
                  </a:lnTo>
                  <a:close/>
                  <a:moveTo>
                    <a:pt x="4276" y="2884"/>
                  </a:moveTo>
                  <a:lnTo>
                    <a:pt x="4820" y="3426"/>
                  </a:lnTo>
                  <a:lnTo>
                    <a:pt x="4242" y="4004"/>
                  </a:lnTo>
                  <a:lnTo>
                    <a:pt x="3700" y="3461"/>
                  </a:lnTo>
                  <a:lnTo>
                    <a:pt x="4276" y="2884"/>
                  </a:lnTo>
                  <a:close/>
                  <a:moveTo>
                    <a:pt x="1912" y="2873"/>
                  </a:moveTo>
                  <a:lnTo>
                    <a:pt x="2523" y="3484"/>
                  </a:lnTo>
                  <a:lnTo>
                    <a:pt x="1946" y="4062"/>
                  </a:lnTo>
                  <a:lnTo>
                    <a:pt x="1335" y="3449"/>
                  </a:lnTo>
                  <a:lnTo>
                    <a:pt x="1912" y="2873"/>
                  </a:lnTo>
                  <a:close/>
                  <a:moveTo>
                    <a:pt x="3101" y="4062"/>
                  </a:moveTo>
                  <a:lnTo>
                    <a:pt x="3643" y="4604"/>
                  </a:lnTo>
                  <a:lnTo>
                    <a:pt x="3066" y="5180"/>
                  </a:lnTo>
                  <a:lnTo>
                    <a:pt x="2523" y="4638"/>
                  </a:lnTo>
                  <a:lnTo>
                    <a:pt x="3101" y="4062"/>
                  </a:lnTo>
                  <a:close/>
                  <a:moveTo>
                    <a:pt x="2547" y="1"/>
                  </a:moveTo>
                  <a:lnTo>
                    <a:pt x="795" y="1750"/>
                  </a:lnTo>
                  <a:cubicBezTo>
                    <a:pt x="0" y="2547"/>
                    <a:pt x="0" y="3839"/>
                    <a:pt x="795" y="4637"/>
                  </a:cubicBezTo>
                  <a:lnTo>
                    <a:pt x="1949" y="5789"/>
                  </a:lnTo>
                  <a:cubicBezTo>
                    <a:pt x="2348" y="6187"/>
                    <a:pt x="2870" y="6386"/>
                    <a:pt x="3392" y="6386"/>
                  </a:cubicBezTo>
                  <a:cubicBezTo>
                    <a:pt x="3914" y="6386"/>
                    <a:pt x="4436" y="6187"/>
                    <a:pt x="4836" y="5789"/>
                  </a:cubicBezTo>
                  <a:lnTo>
                    <a:pt x="6586" y="4039"/>
                  </a:lnTo>
                  <a:lnTo>
                    <a:pt x="25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1"/>
            <p:cNvSpPr/>
            <p:nvPr/>
          </p:nvSpPr>
          <p:spPr>
            <a:xfrm>
              <a:off x="5714250" y="2680925"/>
              <a:ext cx="164650" cy="159675"/>
            </a:xfrm>
            <a:custGeom>
              <a:avLst/>
              <a:gdLst/>
              <a:ahLst/>
              <a:cxnLst/>
              <a:rect l="l" t="t" r="r" b="b"/>
              <a:pathLst>
                <a:path w="6586" h="6387" extrusionOk="0">
                  <a:moveTo>
                    <a:pt x="3452" y="1137"/>
                  </a:moveTo>
                  <a:lnTo>
                    <a:pt x="4063" y="1748"/>
                  </a:lnTo>
                  <a:lnTo>
                    <a:pt x="3487" y="2324"/>
                  </a:lnTo>
                  <a:lnTo>
                    <a:pt x="2876" y="1713"/>
                  </a:lnTo>
                  <a:lnTo>
                    <a:pt x="3452" y="1137"/>
                  </a:lnTo>
                  <a:close/>
                  <a:moveTo>
                    <a:pt x="4641" y="2324"/>
                  </a:moveTo>
                  <a:lnTo>
                    <a:pt x="5183" y="2866"/>
                  </a:lnTo>
                  <a:lnTo>
                    <a:pt x="4607" y="3444"/>
                  </a:lnTo>
                  <a:lnTo>
                    <a:pt x="4063" y="2902"/>
                  </a:lnTo>
                  <a:lnTo>
                    <a:pt x="4641" y="2324"/>
                  </a:lnTo>
                  <a:close/>
                  <a:moveTo>
                    <a:pt x="2275" y="2313"/>
                  </a:moveTo>
                  <a:lnTo>
                    <a:pt x="2887" y="2925"/>
                  </a:lnTo>
                  <a:lnTo>
                    <a:pt x="2311" y="3501"/>
                  </a:lnTo>
                  <a:lnTo>
                    <a:pt x="1699" y="2889"/>
                  </a:lnTo>
                  <a:lnTo>
                    <a:pt x="2275" y="2313"/>
                  </a:lnTo>
                  <a:close/>
                  <a:moveTo>
                    <a:pt x="3464" y="3501"/>
                  </a:moveTo>
                  <a:lnTo>
                    <a:pt x="4006" y="4043"/>
                  </a:lnTo>
                  <a:lnTo>
                    <a:pt x="3429" y="4620"/>
                  </a:lnTo>
                  <a:lnTo>
                    <a:pt x="2887" y="4078"/>
                  </a:lnTo>
                  <a:lnTo>
                    <a:pt x="3464" y="3501"/>
                  </a:lnTo>
                  <a:close/>
                  <a:moveTo>
                    <a:pt x="3194" y="0"/>
                  </a:moveTo>
                  <a:cubicBezTo>
                    <a:pt x="2672" y="0"/>
                    <a:pt x="2150" y="199"/>
                    <a:pt x="1752" y="596"/>
                  </a:cubicBezTo>
                  <a:lnTo>
                    <a:pt x="1" y="2347"/>
                  </a:lnTo>
                  <a:lnTo>
                    <a:pt x="4040" y="6386"/>
                  </a:lnTo>
                  <a:lnTo>
                    <a:pt x="5791" y="4636"/>
                  </a:lnTo>
                  <a:cubicBezTo>
                    <a:pt x="6585" y="3838"/>
                    <a:pt x="6585" y="2548"/>
                    <a:pt x="5791" y="1751"/>
                  </a:cubicBezTo>
                  <a:lnTo>
                    <a:pt x="4638" y="596"/>
                  </a:lnTo>
                  <a:cubicBezTo>
                    <a:pt x="4239" y="199"/>
                    <a:pt x="3716" y="0"/>
                    <a:pt x="3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1"/>
            <p:cNvSpPr/>
            <p:nvPr/>
          </p:nvSpPr>
          <p:spPr>
            <a:xfrm>
              <a:off x="5613275" y="2768450"/>
              <a:ext cx="173125" cy="173100"/>
            </a:xfrm>
            <a:custGeom>
              <a:avLst/>
              <a:gdLst/>
              <a:ahLst/>
              <a:cxnLst/>
              <a:rect l="l" t="t" r="r" b="b"/>
              <a:pathLst>
                <a:path w="6925" h="6924" extrusionOk="0">
                  <a:moveTo>
                    <a:pt x="4041" y="0"/>
                  </a:moveTo>
                  <a:lnTo>
                    <a:pt x="1" y="4038"/>
                  </a:lnTo>
                  <a:lnTo>
                    <a:pt x="2887" y="6923"/>
                  </a:lnTo>
                  <a:lnTo>
                    <a:pt x="6925" y="2885"/>
                  </a:lnTo>
                  <a:lnTo>
                    <a:pt x="40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1"/>
            <p:cNvSpPr/>
            <p:nvPr/>
          </p:nvSpPr>
          <p:spPr>
            <a:xfrm>
              <a:off x="5699850" y="2854975"/>
              <a:ext cx="179075" cy="174125"/>
            </a:xfrm>
            <a:custGeom>
              <a:avLst/>
              <a:gdLst/>
              <a:ahLst/>
              <a:cxnLst/>
              <a:rect l="l" t="t" r="r" b="b"/>
              <a:pathLst>
                <a:path w="7163" h="6965" extrusionOk="0">
                  <a:moveTo>
                    <a:pt x="3485" y="1709"/>
                  </a:moveTo>
                  <a:lnTo>
                    <a:pt x="4063" y="2285"/>
                  </a:lnTo>
                  <a:lnTo>
                    <a:pt x="3462" y="2886"/>
                  </a:lnTo>
                  <a:lnTo>
                    <a:pt x="2885" y="2308"/>
                  </a:lnTo>
                  <a:lnTo>
                    <a:pt x="3485" y="1709"/>
                  </a:lnTo>
                  <a:close/>
                  <a:moveTo>
                    <a:pt x="2309" y="2886"/>
                  </a:moveTo>
                  <a:lnTo>
                    <a:pt x="2885" y="3462"/>
                  </a:lnTo>
                  <a:lnTo>
                    <a:pt x="2331" y="4016"/>
                  </a:lnTo>
                  <a:lnTo>
                    <a:pt x="1754" y="3439"/>
                  </a:lnTo>
                  <a:lnTo>
                    <a:pt x="2309" y="2886"/>
                  </a:lnTo>
                  <a:close/>
                  <a:moveTo>
                    <a:pt x="4662" y="2884"/>
                  </a:moveTo>
                  <a:lnTo>
                    <a:pt x="5238" y="3462"/>
                  </a:lnTo>
                  <a:lnTo>
                    <a:pt x="4639" y="4062"/>
                  </a:lnTo>
                  <a:lnTo>
                    <a:pt x="4063" y="3485"/>
                  </a:lnTo>
                  <a:lnTo>
                    <a:pt x="4662" y="2884"/>
                  </a:lnTo>
                  <a:close/>
                  <a:moveTo>
                    <a:pt x="3485" y="4062"/>
                  </a:moveTo>
                  <a:lnTo>
                    <a:pt x="4063" y="4638"/>
                  </a:lnTo>
                  <a:lnTo>
                    <a:pt x="3508" y="5193"/>
                  </a:lnTo>
                  <a:lnTo>
                    <a:pt x="2931" y="4615"/>
                  </a:lnTo>
                  <a:lnTo>
                    <a:pt x="3485" y="4062"/>
                  </a:lnTo>
                  <a:close/>
                  <a:moveTo>
                    <a:pt x="4040" y="1"/>
                  </a:moveTo>
                  <a:lnTo>
                    <a:pt x="0" y="4039"/>
                  </a:lnTo>
                  <a:lnTo>
                    <a:pt x="2328" y="6367"/>
                  </a:lnTo>
                  <a:cubicBezTo>
                    <a:pt x="2726" y="6765"/>
                    <a:pt x="3249" y="6964"/>
                    <a:pt x="3771" y="6964"/>
                  </a:cubicBezTo>
                  <a:cubicBezTo>
                    <a:pt x="4293" y="6964"/>
                    <a:pt x="4815" y="6765"/>
                    <a:pt x="5214" y="6367"/>
                  </a:cubicBezTo>
                  <a:lnTo>
                    <a:pt x="6367" y="5213"/>
                  </a:lnTo>
                  <a:cubicBezTo>
                    <a:pt x="7163" y="4416"/>
                    <a:pt x="7163" y="3125"/>
                    <a:pt x="6367" y="2328"/>
                  </a:cubicBezTo>
                  <a:lnTo>
                    <a:pt x="40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1"/>
            <p:cNvSpPr/>
            <p:nvPr/>
          </p:nvSpPr>
          <p:spPr>
            <a:xfrm>
              <a:off x="5520825" y="2680925"/>
              <a:ext cx="179050" cy="174075"/>
            </a:xfrm>
            <a:custGeom>
              <a:avLst/>
              <a:gdLst/>
              <a:ahLst/>
              <a:cxnLst/>
              <a:rect l="l" t="t" r="r" b="b"/>
              <a:pathLst>
                <a:path w="7162" h="6963" extrusionOk="0">
                  <a:moveTo>
                    <a:pt x="3700" y="1725"/>
                  </a:moveTo>
                  <a:lnTo>
                    <a:pt x="4278" y="2301"/>
                  </a:lnTo>
                  <a:lnTo>
                    <a:pt x="3677" y="2902"/>
                  </a:lnTo>
                  <a:lnTo>
                    <a:pt x="3101" y="2324"/>
                  </a:lnTo>
                  <a:lnTo>
                    <a:pt x="3700" y="1725"/>
                  </a:lnTo>
                  <a:close/>
                  <a:moveTo>
                    <a:pt x="2523" y="2901"/>
                  </a:moveTo>
                  <a:lnTo>
                    <a:pt x="3101" y="3478"/>
                  </a:lnTo>
                  <a:lnTo>
                    <a:pt x="2546" y="4032"/>
                  </a:lnTo>
                  <a:lnTo>
                    <a:pt x="1969" y="3454"/>
                  </a:lnTo>
                  <a:lnTo>
                    <a:pt x="2523" y="2901"/>
                  </a:lnTo>
                  <a:close/>
                  <a:moveTo>
                    <a:pt x="4877" y="2901"/>
                  </a:moveTo>
                  <a:lnTo>
                    <a:pt x="5454" y="3478"/>
                  </a:lnTo>
                  <a:lnTo>
                    <a:pt x="4854" y="4078"/>
                  </a:lnTo>
                  <a:lnTo>
                    <a:pt x="4276" y="3501"/>
                  </a:lnTo>
                  <a:lnTo>
                    <a:pt x="4877" y="2901"/>
                  </a:lnTo>
                  <a:close/>
                  <a:moveTo>
                    <a:pt x="3700" y="4078"/>
                  </a:moveTo>
                  <a:lnTo>
                    <a:pt x="4276" y="4654"/>
                  </a:lnTo>
                  <a:lnTo>
                    <a:pt x="3723" y="5209"/>
                  </a:lnTo>
                  <a:lnTo>
                    <a:pt x="3146" y="4633"/>
                  </a:lnTo>
                  <a:lnTo>
                    <a:pt x="3700" y="4078"/>
                  </a:lnTo>
                  <a:close/>
                  <a:moveTo>
                    <a:pt x="3391" y="0"/>
                  </a:moveTo>
                  <a:cubicBezTo>
                    <a:pt x="2869" y="0"/>
                    <a:pt x="2347" y="199"/>
                    <a:pt x="1948" y="596"/>
                  </a:cubicBezTo>
                  <a:lnTo>
                    <a:pt x="795" y="1751"/>
                  </a:lnTo>
                  <a:cubicBezTo>
                    <a:pt x="0" y="2548"/>
                    <a:pt x="0" y="3838"/>
                    <a:pt x="795" y="4636"/>
                  </a:cubicBezTo>
                  <a:lnTo>
                    <a:pt x="3124" y="6963"/>
                  </a:lnTo>
                  <a:lnTo>
                    <a:pt x="7161" y="2925"/>
                  </a:lnTo>
                  <a:lnTo>
                    <a:pt x="4834" y="596"/>
                  </a:lnTo>
                  <a:cubicBezTo>
                    <a:pt x="4436" y="199"/>
                    <a:pt x="3914" y="0"/>
                    <a:pt x="33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41"/>
          <p:cNvGrpSpPr/>
          <p:nvPr/>
        </p:nvGrpSpPr>
        <p:grpSpPr>
          <a:xfrm>
            <a:off x="1608153" y="2165807"/>
            <a:ext cx="470698" cy="470630"/>
            <a:chOff x="238125" y="1565300"/>
            <a:chExt cx="348175" cy="348125"/>
          </a:xfrm>
        </p:grpSpPr>
        <p:sp>
          <p:nvSpPr>
            <p:cNvPr id="353" name="Google Shape;353;p41"/>
            <p:cNvSpPr/>
            <p:nvPr/>
          </p:nvSpPr>
          <p:spPr>
            <a:xfrm>
              <a:off x="298625" y="1637375"/>
              <a:ext cx="63950" cy="91800"/>
            </a:xfrm>
            <a:custGeom>
              <a:avLst/>
              <a:gdLst/>
              <a:ahLst/>
              <a:cxnLst/>
              <a:rect l="l" t="t" r="r" b="b"/>
              <a:pathLst>
                <a:path w="2558" h="3672" extrusionOk="0">
                  <a:moveTo>
                    <a:pt x="1279" y="1"/>
                  </a:moveTo>
                  <a:lnTo>
                    <a:pt x="218" y="1837"/>
                  </a:lnTo>
                  <a:cubicBezTo>
                    <a:pt x="0" y="2216"/>
                    <a:pt x="0" y="2682"/>
                    <a:pt x="220" y="3059"/>
                  </a:cubicBezTo>
                  <a:cubicBezTo>
                    <a:pt x="438" y="3438"/>
                    <a:pt x="842" y="3671"/>
                    <a:pt x="1279" y="3671"/>
                  </a:cubicBezTo>
                  <a:cubicBezTo>
                    <a:pt x="1715" y="3671"/>
                    <a:pt x="2120" y="3438"/>
                    <a:pt x="2338" y="3059"/>
                  </a:cubicBezTo>
                  <a:cubicBezTo>
                    <a:pt x="2557" y="2682"/>
                    <a:pt x="2557" y="2216"/>
                    <a:pt x="2341" y="1837"/>
                  </a:cubicBezTo>
                  <a:lnTo>
                    <a:pt x="12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1"/>
            <p:cNvSpPr/>
            <p:nvPr/>
          </p:nvSpPr>
          <p:spPr>
            <a:xfrm>
              <a:off x="238125" y="1790350"/>
              <a:ext cx="348175" cy="123075"/>
            </a:xfrm>
            <a:custGeom>
              <a:avLst/>
              <a:gdLst/>
              <a:ahLst/>
              <a:cxnLst/>
              <a:rect l="l" t="t" r="r" b="b"/>
              <a:pathLst>
                <a:path w="13927" h="4923" extrusionOk="0">
                  <a:moveTo>
                    <a:pt x="0" y="0"/>
                  </a:moveTo>
                  <a:lnTo>
                    <a:pt x="0" y="2448"/>
                  </a:lnTo>
                  <a:lnTo>
                    <a:pt x="5739" y="2448"/>
                  </a:lnTo>
                  <a:lnTo>
                    <a:pt x="5739" y="4107"/>
                  </a:lnTo>
                  <a:lnTo>
                    <a:pt x="3291" y="4107"/>
                  </a:lnTo>
                  <a:lnTo>
                    <a:pt x="3291" y="4923"/>
                  </a:lnTo>
                  <a:lnTo>
                    <a:pt x="10634" y="4923"/>
                  </a:lnTo>
                  <a:lnTo>
                    <a:pt x="10634" y="4107"/>
                  </a:lnTo>
                  <a:lnTo>
                    <a:pt x="8186" y="4107"/>
                  </a:lnTo>
                  <a:lnTo>
                    <a:pt x="8186" y="2448"/>
                  </a:lnTo>
                  <a:lnTo>
                    <a:pt x="13926" y="2448"/>
                  </a:lnTo>
                  <a:lnTo>
                    <a:pt x="13926" y="0"/>
                  </a:lnTo>
                  <a:lnTo>
                    <a:pt x="7370" y="0"/>
                  </a:lnTo>
                  <a:lnTo>
                    <a:pt x="7370" y="816"/>
                  </a:lnTo>
                  <a:lnTo>
                    <a:pt x="6554" y="816"/>
                  </a:lnTo>
                  <a:lnTo>
                    <a:pt x="65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1"/>
            <p:cNvSpPr/>
            <p:nvPr/>
          </p:nvSpPr>
          <p:spPr>
            <a:xfrm>
              <a:off x="238125" y="1565300"/>
              <a:ext cx="348175" cy="204675"/>
            </a:xfrm>
            <a:custGeom>
              <a:avLst/>
              <a:gdLst/>
              <a:ahLst/>
              <a:cxnLst/>
              <a:rect l="l" t="t" r="r" b="b"/>
              <a:pathLst>
                <a:path w="13927" h="8187" extrusionOk="0">
                  <a:moveTo>
                    <a:pt x="10634" y="1659"/>
                  </a:moveTo>
                  <a:lnTo>
                    <a:pt x="10634" y="2475"/>
                  </a:lnTo>
                  <a:lnTo>
                    <a:pt x="6554" y="2475"/>
                  </a:lnTo>
                  <a:lnTo>
                    <a:pt x="6554" y="1659"/>
                  </a:lnTo>
                  <a:close/>
                  <a:moveTo>
                    <a:pt x="12266" y="1659"/>
                  </a:moveTo>
                  <a:lnTo>
                    <a:pt x="12267" y="2476"/>
                  </a:lnTo>
                  <a:lnTo>
                    <a:pt x="11450" y="2476"/>
                  </a:lnTo>
                  <a:lnTo>
                    <a:pt x="11450" y="1659"/>
                  </a:lnTo>
                  <a:close/>
                  <a:moveTo>
                    <a:pt x="12266" y="3292"/>
                  </a:moveTo>
                  <a:lnTo>
                    <a:pt x="12267" y="4108"/>
                  </a:lnTo>
                  <a:lnTo>
                    <a:pt x="6554" y="4108"/>
                  </a:lnTo>
                  <a:lnTo>
                    <a:pt x="6554" y="3292"/>
                  </a:lnTo>
                  <a:close/>
                  <a:moveTo>
                    <a:pt x="12266" y="4924"/>
                  </a:moveTo>
                  <a:lnTo>
                    <a:pt x="12267" y="5740"/>
                  </a:lnTo>
                  <a:lnTo>
                    <a:pt x="6554" y="5740"/>
                  </a:lnTo>
                  <a:lnTo>
                    <a:pt x="6554" y="4924"/>
                  </a:lnTo>
                  <a:close/>
                  <a:moveTo>
                    <a:pt x="3699" y="1250"/>
                  </a:moveTo>
                  <a:lnTo>
                    <a:pt x="5466" y="4312"/>
                  </a:lnTo>
                  <a:cubicBezTo>
                    <a:pt x="5830" y="4943"/>
                    <a:pt x="5829" y="5720"/>
                    <a:pt x="5465" y="6351"/>
                  </a:cubicBezTo>
                  <a:cubicBezTo>
                    <a:pt x="5100" y="6982"/>
                    <a:pt x="4428" y="7370"/>
                    <a:pt x="3699" y="7370"/>
                  </a:cubicBezTo>
                  <a:cubicBezTo>
                    <a:pt x="2971" y="7370"/>
                    <a:pt x="2297" y="6982"/>
                    <a:pt x="1933" y="6351"/>
                  </a:cubicBezTo>
                  <a:cubicBezTo>
                    <a:pt x="1569" y="5720"/>
                    <a:pt x="1567" y="4943"/>
                    <a:pt x="1931" y="4312"/>
                  </a:cubicBezTo>
                  <a:lnTo>
                    <a:pt x="3699" y="1250"/>
                  </a:lnTo>
                  <a:close/>
                  <a:moveTo>
                    <a:pt x="12266" y="6554"/>
                  </a:moveTo>
                  <a:lnTo>
                    <a:pt x="12267" y="7370"/>
                  </a:lnTo>
                  <a:lnTo>
                    <a:pt x="6554" y="7370"/>
                  </a:lnTo>
                  <a:lnTo>
                    <a:pt x="6554" y="6554"/>
                  </a:lnTo>
                  <a:close/>
                  <a:moveTo>
                    <a:pt x="0" y="0"/>
                  </a:moveTo>
                  <a:lnTo>
                    <a:pt x="0" y="8186"/>
                  </a:lnTo>
                  <a:lnTo>
                    <a:pt x="13926" y="8186"/>
                  </a:lnTo>
                  <a:lnTo>
                    <a:pt x="139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ángulo 2"/>
          <p:cNvSpPr/>
          <p:nvPr/>
        </p:nvSpPr>
        <p:spPr>
          <a:xfrm rot="915110">
            <a:off x="3878955" y="2462574"/>
            <a:ext cx="1101687" cy="27813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B1A219B9-02E4-4754-AE14-BAEBCF524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410" y="750365"/>
            <a:ext cx="2647246" cy="3772144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BC12E3F9-7FD2-4404-8286-9E90C437D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0538" y="403435"/>
            <a:ext cx="3107212" cy="2330409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5A226ACF-0138-4E9A-AC9C-7380EC3CDE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5894" y="2753277"/>
            <a:ext cx="3109827" cy="233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8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1"/>
          <p:cNvSpPr txBox="1">
            <a:spLocks noGrp="1"/>
          </p:cNvSpPr>
          <p:nvPr>
            <p:ph type="title"/>
          </p:nvPr>
        </p:nvSpPr>
        <p:spPr>
          <a:xfrm>
            <a:off x="269710" y="14658"/>
            <a:ext cx="8133906" cy="421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 smtClean="0">
                <a:solidFill>
                  <a:schemeClr val="lt2"/>
                </a:solidFill>
              </a:rPr>
              <a:t>ASISTENCIA EN EVENTOS PÚBLICOS</a:t>
            </a:r>
            <a:endParaRPr sz="1600" dirty="0">
              <a:solidFill>
                <a:schemeClr val="lt2"/>
              </a:solidFill>
            </a:endParaRPr>
          </a:p>
        </p:txBody>
      </p:sp>
      <p:grpSp>
        <p:nvGrpSpPr>
          <p:cNvPr id="338" name="Google Shape;338;p41"/>
          <p:cNvGrpSpPr/>
          <p:nvPr/>
        </p:nvGrpSpPr>
        <p:grpSpPr>
          <a:xfrm>
            <a:off x="4336663" y="2165748"/>
            <a:ext cx="470664" cy="470698"/>
            <a:chOff x="4011525" y="3800650"/>
            <a:chExt cx="348150" cy="348175"/>
          </a:xfrm>
        </p:grpSpPr>
        <p:sp>
          <p:nvSpPr>
            <p:cNvPr id="339" name="Google Shape;339;p41"/>
            <p:cNvSpPr/>
            <p:nvPr/>
          </p:nvSpPr>
          <p:spPr>
            <a:xfrm>
              <a:off x="4277375" y="3923750"/>
              <a:ext cx="20425" cy="40825"/>
            </a:xfrm>
            <a:custGeom>
              <a:avLst/>
              <a:gdLst/>
              <a:ahLst/>
              <a:cxnLst/>
              <a:rect l="l" t="t" r="r" b="b"/>
              <a:pathLst>
                <a:path w="817" h="1633" extrusionOk="0">
                  <a:moveTo>
                    <a:pt x="0" y="0"/>
                  </a:moveTo>
                  <a:lnTo>
                    <a:pt x="0" y="1224"/>
                  </a:lnTo>
                  <a:cubicBezTo>
                    <a:pt x="0" y="1449"/>
                    <a:pt x="182" y="1632"/>
                    <a:pt x="409" y="1632"/>
                  </a:cubicBezTo>
                  <a:cubicBezTo>
                    <a:pt x="634" y="1632"/>
                    <a:pt x="816" y="1449"/>
                    <a:pt x="816" y="1224"/>
                  </a:cubicBezTo>
                  <a:lnTo>
                    <a:pt x="81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1"/>
            <p:cNvSpPr/>
            <p:nvPr/>
          </p:nvSpPr>
          <p:spPr>
            <a:xfrm>
              <a:off x="4011525" y="3800650"/>
              <a:ext cx="348150" cy="123100"/>
            </a:xfrm>
            <a:custGeom>
              <a:avLst/>
              <a:gdLst/>
              <a:ahLst/>
              <a:cxnLst/>
              <a:rect l="l" t="t" r="r" b="b"/>
              <a:pathLst>
                <a:path w="13926" h="4924" extrusionOk="0">
                  <a:moveTo>
                    <a:pt x="9003" y="816"/>
                  </a:moveTo>
                  <a:lnTo>
                    <a:pt x="9003" y="2475"/>
                  </a:lnTo>
                  <a:lnTo>
                    <a:pt x="4923" y="2475"/>
                  </a:lnTo>
                  <a:lnTo>
                    <a:pt x="4923" y="816"/>
                  </a:lnTo>
                  <a:close/>
                  <a:moveTo>
                    <a:pt x="4107" y="0"/>
                  </a:moveTo>
                  <a:lnTo>
                    <a:pt x="4107" y="2475"/>
                  </a:lnTo>
                  <a:lnTo>
                    <a:pt x="0" y="2475"/>
                  </a:lnTo>
                  <a:lnTo>
                    <a:pt x="0" y="4923"/>
                  </a:lnTo>
                  <a:lnTo>
                    <a:pt x="1659" y="4923"/>
                  </a:lnTo>
                  <a:lnTo>
                    <a:pt x="1659" y="4107"/>
                  </a:lnTo>
                  <a:lnTo>
                    <a:pt x="4107" y="4107"/>
                  </a:lnTo>
                  <a:lnTo>
                    <a:pt x="4107" y="4923"/>
                  </a:lnTo>
                  <a:lnTo>
                    <a:pt x="9818" y="4923"/>
                  </a:lnTo>
                  <a:lnTo>
                    <a:pt x="9818" y="4107"/>
                  </a:lnTo>
                  <a:lnTo>
                    <a:pt x="12266" y="4107"/>
                  </a:lnTo>
                  <a:lnTo>
                    <a:pt x="12266" y="4923"/>
                  </a:lnTo>
                  <a:lnTo>
                    <a:pt x="13925" y="4923"/>
                  </a:lnTo>
                  <a:lnTo>
                    <a:pt x="13925" y="2475"/>
                  </a:lnTo>
                  <a:lnTo>
                    <a:pt x="9818" y="2475"/>
                  </a:lnTo>
                  <a:lnTo>
                    <a:pt x="9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1"/>
            <p:cNvSpPr/>
            <p:nvPr/>
          </p:nvSpPr>
          <p:spPr>
            <a:xfrm>
              <a:off x="4073400" y="3923750"/>
              <a:ext cx="20425" cy="40825"/>
            </a:xfrm>
            <a:custGeom>
              <a:avLst/>
              <a:gdLst/>
              <a:ahLst/>
              <a:cxnLst/>
              <a:rect l="l" t="t" r="r" b="b"/>
              <a:pathLst>
                <a:path w="817" h="1633" extrusionOk="0">
                  <a:moveTo>
                    <a:pt x="0" y="0"/>
                  </a:moveTo>
                  <a:lnTo>
                    <a:pt x="0" y="1224"/>
                  </a:lnTo>
                  <a:cubicBezTo>
                    <a:pt x="0" y="1449"/>
                    <a:pt x="183" y="1632"/>
                    <a:pt x="408" y="1632"/>
                  </a:cubicBezTo>
                  <a:cubicBezTo>
                    <a:pt x="634" y="1632"/>
                    <a:pt x="816" y="1449"/>
                    <a:pt x="816" y="1224"/>
                  </a:cubicBezTo>
                  <a:lnTo>
                    <a:pt x="81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1"/>
            <p:cNvSpPr/>
            <p:nvPr/>
          </p:nvSpPr>
          <p:spPr>
            <a:xfrm>
              <a:off x="4011525" y="3944100"/>
              <a:ext cx="348150" cy="204725"/>
            </a:xfrm>
            <a:custGeom>
              <a:avLst/>
              <a:gdLst/>
              <a:ahLst/>
              <a:cxnLst/>
              <a:rect l="l" t="t" r="r" b="b"/>
              <a:pathLst>
                <a:path w="13926" h="8189" extrusionOk="0">
                  <a:moveTo>
                    <a:pt x="8187" y="818"/>
                  </a:moveTo>
                  <a:lnTo>
                    <a:pt x="8187" y="2450"/>
                  </a:lnTo>
                  <a:lnTo>
                    <a:pt x="9818" y="2450"/>
                  </a:lnTo>
                  <a:lnTo>
                    <a:pt x="9818" y="4898"/>
                  </a:lnTo>
                  <a:lnTo>
                    <a:pt x="8188" y="4898"/>
                  </a:lnTo>
                  <a:lnTo>
                    <a:pt x="8188" y="6528"/>
                  </a:lnTo>
                  <a:lnTo>
                    <a:pt x="5739" y="6528"/>
                  </a:lnTo>
                  <a:lnTo>
                    <a:pt x="5739" y="4898"/>
                  </a:lnTo>
                  <a:lnTo>
                    <a:pt x="4107" y="4898"/>
                  </a:lnTo>
                  <a:lnTo>
                    <a:pt x="4107" y="2450"/>
                  </a:lnTo>
                  <a:lnTo>
                    <a:pt x="5739" y="2450"/>
                  </a:lnTo>
                  <a:lnTo>
                    <a:pt x="5739" y="818"/>
                  </a:lnTo>
                  <a:close/>
                  <a:moveTo>
                    <a:pt x="12266" y="1"/>
                  </a:moveTo>
                  <a:lnTo>
                    <a:pt x="12266" y="410"/>
                  </a:lnTo>
                  <a:cubicBezTo>
                    <a:pt x="12266" y="1086"/>
                    <a:pt x="11718" y="1634"/>
                    <a:pt x="11043" y="1634"/>
                  </a:cubicBezTo>
                  <a:cubicBezTo>
                    <a:pt x="10366" y="1634"/>
                    <a:pt x="9818" y="1086"/>
                    <a:pt x="9818" y="410"/>
                  </a:cubicBezTo>
                  <a:lnTo>
                    <a:pt x="9818" y="2"/>
                  </a:lnTo>
                  <a:lnTo>
                    <a:pt x="4107" y="2"/>
                  </a:lnTo>
                  <a:lnTo>
                    <a:pt x="4107" y="410"/>
                  </a:lnTo>
                  <a:cubicBezTo>
                    <a:pt x="4116" y="1092"/>
                    <a:pt x="3565" y="1649"/>
                    <a:pt x="2883" y="1649"/>
                  </a:cubicBezTo>
                  <a:cubicBezTo>
                    <a:pt x="2202" y="1649"/>
                    <a:pt x="1651" y="1092"/>
                    <a:pt x="1659" y="410"/>
                  </a:cubicBezTo>
                  <a:lnTo>
                    <a:pt x="1659" y="2"/>
                  </a:lnTo>
                  <a:lnTo>
                    <a:pt x="0" y="2"/>
                  </a:lnTo>
                  <a:lnTo>
                    <a:pt x="0" y="8189"/>
                  </a:lnTo>
                  <a:lnTo>
                    <a:pt x="13925" y="8189"/>
                  </a:lnTo>
                  <a:lnTo>
                    <a:pt x="139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1"/>
            <p:cNvSpPr/>
            <p:nvPr/>
          </p:nvSpPr>
          <p:spPr>
            <a:xfrm>
              <a:off x="4134600" y="3984950"/>
              <a:ext cx="102000" cy="101975"/>
            </a:xfrm>
            <a:custGeom>
              <a:avLst/>
              <a:gdLst/>
              <a:ahLst/>
              <a:cxnLst/>
              <a:rect l="l" t="t" r="r" b="b"/>
              <a:pathLst>
                <a:path w="4080" h="4079" extrusionOk="0">
                  <a:moveTo>
                    <a:pt x="1632" y="0"/>
                  </a:moveTo>
                  <a:lnTo>
                    <a:pt x="1632" y="1631"/>
                  </a:lnTo>
                  <a:lnTo>
                    <a:pt x="0" y="1631"/>
                  </a:lnTo>
                  <a:lnTo>
                    <a:pt x="0" y="2446"/>
                  </a:lnTo>
                  <a:lnTo>
                    <a:pt x="1632" y="2446"/>
                  </a:lnTo>
                  <a:lnTo>
                    <a:pt x="1632" y="4078"/>
                  </a:lnTo>
                  <a:lnTo>
                    <a:pt x="2448" y="4078"/>
                  </a:lnTo>
                  <a:lnTo>
                    <a:pt x="2448" y="2446"/>
                  </a:lnTo>
                  <a:lnTo>
                    <a:pt x="4080" y="2446"/>
                  </a:lnTo>
                  <a:lnTo>
                    <a:pt x="4080" y="1631"/>
                  </a:lnTo>
                  <a:lnTo>
                    <a:pt x="2448" y="1631"/>
                  </a:lnTo>
                  <a:lnTo>
                    <a:pt x="24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" name="Google Shape;345;p41"/>
          <p:cNvGrpSpPr/>
          <p:nvPr/>
        </p:nvGrpSpPr>
        <p:grpSpPr>
          <a:xfrm>
            <a:off x="7057848" y="2165761"/>
            <a:ext cx="484115" cy="470698"/>
            <a:chOff x="5520825" y="2680925"/>
            <a:chExt cx="358100" cy="348175"/>
          </a:xfrm>
        </p:grpSpPr>
        <p:sp>
          <p:nvSpPr>
            <p:cNvPr id="346" name="Google Shape;346;p41"/>
            <p:cNvSpPr/>
            <p:nvPr/>
          </p:nvSpPr>
          <p:spPr>
            <a:xfrm>
              <a:off x="5520825" y="2869425"/>
              <a:ext cx="164675" cy="159675"/>
            </a:xfrm>
            <a:custGeom>
              <a:avLst/>
              <a:gdLst/>
              <a:ahLst/>
              <a:cxnLst/>
              <a:rect l="l" t="t" r="r" b="b"/>
              <a:pathLst>
                <a:path w="6587" h="6387" extrusionOk="0">
                  <a:moveTo>
                    <a:pt x="3088" y="1696"/>
                  </a:moveTo>
                  <a:lnTo>
                    <a:pt x="3700" y="2308"/>
                  </a:lnTo>
                  <a:lnTo>
                    <a:pt x="3124" y="2884"/>
                  </a:lnTo>
                  <a:lnTo>
                    <a:pt x="2511" y="2273"/>
                  </a:lnTo>
                  <a:lnTo>
                    <a:pt x="3088" y="1696"/>
                  </a:lnTo>
                  <a:close/>
                  <a:moveTo>
                    <a:pt x="4276" y="2884"/>
                  </a:moveTo>
                  <a:lnTo>
                    <a:pt x="4820" y="3426"/>
                  </a:lnTo>
                  <a:lnTo>
                    <a:pt x="4242" y="4004"/>
                  </a:lnTo>
                  <a:lnTo>
                    <a:pt x="3700" y="3461"/>
                  </a:lnTo>
                  <a:lnTo>
                    <a:pt x="4276" y="2884"/>
                  </a:lnTo>
                  <a:close/>
                  <a:moveTo>
                    <a:pt x="1912" y="2873"/>
                  </a:moveTo>
                  <a:lnTo>
                    <a:pt x="2523" y="3484"/>
                  </a:lnTo>
                  <a:lnTo>
                    <a:pt x="1946" y="4062"/>
                  </a:lnTo>
                  <a:lnTo>
                    <a:pt x="1335" y="3449"/>
                  </a:lnTo>
                  <a:lnTo>
                    <a:pt x="1912" y="2873"/>
                  </a:lnTo>
                  <a:close/>
                  <a:moveTo>
                    <a:pt x="3101" y="4062"/>
                  </a:moveTo>
                  <a:lnTo>
                    <a:pt x="3643" y="4604"/>
                  </a:lnTo>
                  <a:lnTo>
                    <a:pt x="3066" y="5180"/>
                  </a:lnTo>
                  <a:lnTo>
                    <a:pt x="2523" y="4638"/>
                  </a:lnTo>
                  <a:lnTo>
                    <a:pt x="3101" y="4062"/>
                  </a:lnTo>
                  <a:close/>
                  <a:moveTo>
                    <a:pt x="2547" y="1"/>
                  </a:moveTo>
                  <a:lnTo>
                    <a:pt x="795" y="1750"/>
                  </a:lnTo>
                  <a:cubicBezTo>
                    <a:pt x="0" y="2547"/>
                    <a:pt x="0" y="3839"/>
                    <a:pt x="795" y="4637"/>
                  </a:cubicBezTo>
                  <a:lnTo>
                    <a:pt x="1949" y="5789"/>
                  </a:lnTo>
                  <a:cubicBezTo>
                    <a:pt x="2348" y="6187"/>
                    <a:pt x="2870" y="6386"/>
                    <a:pt x="3392" y="6386"/>
                  </a:cubicBezTo>
                  <a:cubicBezTo>
                    <a:pt x="3914" y="6386"/>
                    <a:pt x="4436" y="6187"/>
                    <a:pt x="4836" y="5789"/>
                  </a:cubicBezTo>
                  <a:lnTo>
                    <a:pt x="6586" y="4039"/>
                  </a:lnTo>
                  <a:lnTo>
                    <a:pt x="25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1"/>
            <p:cNvSpPr/>
            <p:nvPr/>
          </p:nvSpPr>
          <p:spPr>
            <a:xfrm>
              <a:off x="5714250" y="2680925"/>
              <a:ext cx="164650" cy="159675"/>
            </a:xfrm>
            <a:custGeom>
              <a:avLst/>
              <a:gdLst/>
              <a:ahLst/>
              <a:cxnLst/>
              <a:rect l="l" t="t" r="r" b="b"/>
              <a:pathLst>
                <a:path w="6586" h="6387" extrusionOk="0">
                  <a:moveTo>
                    <a:pt x="3452" y="1137"/>
                  </a:moveTo>
                  <a:lnTo>
                    <a:pt x="4063" y="1748"/>
                  </a:lnTo>
                  <a:lnTo>
                    <a:pt x="3487" y="2324"/>
                  </a:lnTo>
                  <a:lnTo>
                    <a:pt x="2876" y="1713"/>
                  </a:lnTo>
                  <a:lnTo>
                    <a:pt x="3452" y="1137"/>
                  </a:lnTo>
                  <a:close/>
                  <a:moveTo>
                    <a:pt x="4641" y="2324"/>
                  </a:moveTo>
                  <a:lnTo>
                    <a:pt x="5183" y="2866"/>
                  </a:lnTo>
                  <a:lnTo>
                    <a:pt x="4607" y="3444"/>
                  </a:lnTo>
                  <a:lnTo>
                    <a:pt x="4063" y="2902"/>
                  </a:lnTo>
                  <a:lnTo>
                    <a:pt x="4641" y="2324"/>
                  </a:lnTo>
                  <a:close/>
                  <a:moveTo>
                    <a:pt x="2275" y="2313"/>
                  </a:moveTo>
                  <a:lnTo>
                    <a:pt x="2887" y="2925"/>
                  </a:lnTo>
                  <a:lnTo>
                    <a:pt x="2311" y="3501"/>
                  </a:lnTo>
                  <a:lnTo>
                    <a:pt x="1699" y="2889"/>
                  </a:lnTo>
                  <a:lnTo>
                    <a:pt x="2275" y="2313"/>
                  </a:lnTo>
                  <a:close/>
                  <a:moveTo>
                    <a:pt x="3464" y="3501"/>
                  </a:moveTo>
                  <a:lnTo>
                    <a:pt x="4006" y="4043"/>
                  </a:lnTo>
                  <a:lnTo>
                    <a:pt x="3429" y="4620"/>
                  </a:lnTo>
                  <a:lnTo>
                    <a:pt x="2887" y="4078"/>
                  </a:lnTo>
                  <a:lnTo>
                    <a:pt x="3464" y="3501"/>
                  </a:lnTo>
                  <a:close/>
                  <a:moveTo>
                    <a:pt x="3194" y="0"/>
                  </a:moveTo>
                  <a:cubicBezTo>
                    <a:pt x="2672" y="0"/>
                    <a:pt x="2150" y="199"/>
                    <a:pt x="1752" y="596"/>
                  </a:cubicBezTo>
                  <a:lnTo>
                    <a:pt x="1" y="2347"/>
                  </a:lnTo>
                  <a:lnTo>
                    <a:pt x="4040" y="6386"/>
                  </a:lnTo>
                  <a:lnTo>
                    <a:pt x="5791" y="4636"/>
                  </a:lnTo>
                  <a:cubicBezTo>
                    <a:pt x="6585" y="3838"/>
                    <a:pt x="6585" y="2548"/>
                    <a:pt x="5791" y="1751"/>
                  </a:cubicBezTo>
                  <a:lnTo>
                    <a:pt x="4638" y="596"/>
                  </a:lnTo>
                  <a:cubicBezTo>
                    <a:pt x="4239" y="199"/>
                    <a:pt x="3716" y="0"/>
                    <a:pt x="3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1"/>
            <p:cNvSpPr/>
            <p:nvPr/>
          </p:nvSpPr>
          <p:spPr>
            <a:xfrm>
              <a:off x="5613275" y="2768450"/>
              <a:ext cx="173125" cy="173100"/>
            </a:xfrm>
            <a:custGeom>
              <a:avLst/>
              <a:gdLst/>
              <a:ahLst/>
              <a:cxnLst/>
              <a:rect l="l" t="t" r="r" b="b"/>
              <a:pathLst>
                <a:path w="6925" h="6924" extrusionOk="0">
                  <a:moveTo>
                    <a:pt x="4041" y="0"/>
                  </a:moveTo>
                  <a:lnTo>
                    <a:pt x="1" y="4038"/>
                  </a:lnTo>
                  <a:lnTo>
                    <a:pt x="2887" y="6923"/>
                  </a:lnTo>
                  <a:lnTo>
                    <a:pt x="6925" y="2885"/>
                  </a:lnTo>
                  <a:lnTo>
                    <a:pt x="40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1"/>
            <p:cNvSpPr/>
            <p:nvPr/>
          </p:nvSpPr>
          <p:spPr>
            <a:xfrm>
              <a:off x="5699850" y="2854975"/>
              <a:ext cx="179075" cy="174125"/>
            </a:xfrm>
            <a:custGeom>
              <a:avLst/>
              <a:gdLst/>
              <a:ahLst/>
              <a:cxnLst/>
              <a:rect l="l" t="t" r="r" b="b"/>
              <a:pathLst>
                <a:path w="7163" h="6965" extrusionOk="0">
                  <a:moveTo>
                    <a:pt x="3485" y="1709"/>
                  </a:moveTo>
                  <a:lnTo>
                    <a:pt x="4063" y="2285"/>
                  </a:lnTo>
                  <a:lnTo>
                    <a:pt x="3462" y="2886"/>
                  </a:lnTo>
                  <a:lnTo>
                    <a:pt x="2885" y="2308"/>
                  </a:lnTo>
                  <a:lnTo>
                    <a:pt x="3485" y="1709"/>
                  </a:lnTo>
                  <a:close/>
                  <a:moveTo>
                    <a:pt x="2309" y="2886"/>
                  </a:moveTo>
                  <a:lnTo>
                    <a:pt x="2885" y="3462"/>
                  </a:lnTo>
                  <a:lnTo>
                    <a:pt x="2331" y="4016"/>
                  </a:lnTo>
                  <a:lnTo>
                    <a:pt x="1754" y="3439"/>
                  </a:lnTo>
                  <a:lnTo>
                    <a:pt x="2309" y="2886"/>
                  </a:lnTo>
                  <a:close/>
                  <a:moveTo>
                    <a:pt x="4662" y="2884"/>
                  </a:moveTo>
                  <a:lnTo>
                    <a:pt x="5238" y="3462"/>
                  </a:lnTo>
                  <a:lnTo>
                    <a:pt x="4639" y="4062"/>
                  </a:lnTo>
                  <a:lnTo>
                    <a:pt x="4063" y="3485"/>
                  </a:lnTo>
                  <a:lnTo>
                    <a:pt x="4662" y="2884"/>
                  </a:lnTo>
                  <a:close/>
                  <a:moveTo>
                    <a:pt x="3485" y="4062"/>
                  </a:moveTo>
                  <a:lnTo>
                    <a:pt x="4063" y="4638"/>
                  </a:lnTo>
                  <a:lnTo>
                    <a:pt x="3508" y="5193"/>
                  </a:lnTo>
                  <a:lnTo>
                    <a:pt x="2931" y="4615"/>
                  </a:lnTo>
                  <a:lnTo>
                    <a:pt x="3485" y="4062"/>
                  </a:lnTo>
                  <a:close/>
                  <a:moveTo>
                    <a:pt x="4040" y="1"/>
                  </a:moveTo>
                  <a:lnTo>
                    <a:pt x="0" y="4039"/>
                  </a:lnTo>
                  <a:lnTo>
                    <a:pt x="2328" y="6367"/>
                  </a:lnTo>
                  <a:cubicBezTo>
                    <a:pt x="2726" y="6765"/>
                    <a:pt x="3249" y="6964"/>
                    <a:pt x="3771" y="6964"/>
                  </a:cubicBezTo>
                  <a:cubicBezTo>
                    <a:pt x="4293" y="6964"/>
                    <a:pt x="4815" y="6765"/>
                    <a:pt x="5214" y="6367"/>
                  </a:cubicBezTo>
                  <a:lnTo>
                    <a:pt x="6367" y="5213"/>
                  </a:lnTo>
                  <a:cubicBezTo>
                    <a:pt x="7163" y="4416"/>
                    <a:pt x="7163" y="3125"/>
                    <a:pt x="6367" y="2328"/>
                  </a:cubicBezTo>
                  <a:lnTo>
                    <a:pt x="40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1"/>
            <p:cNvSpPr/>
            <p:nvPr/>
          </p:nvSpPr>
          <p:spPr>
            <a:xfrm>
              <a:off x="5520825" y="2680925"/>
              <a:ext cx="179050" cy="174075"/>
            </a:xfrm>
            <a:custGeom>
              <a:avLst/>
              <a:gdLst/>
              <a:ahLst/>
              <a:cxnLst/>
              <a:rect l="l" t="t" r="r" b="b"/>
              <a:pathLst>
                <a:path w="7162" h="6963" extrusionOk="0">
                  <a:moveTo>
                    <a:pt x="3700" y="1725"/>
                  </a:moveTo>
                  <a:lnTo>
                    <a:pt x="4278" y="2301"/>
                  </a:lnTo>
                  <a:lnTo>
                    <a:pt x="3677" y="2902"/>
                  </a:lnTo>
                  <a:lnTo>
                    <a:pt x="3101" y="2324"/>
                  </a:lnTo>
                  <a:lnTo>
                    <a:pt x="3700" y="1725"/>
                  </a:lnTo>
                  <a:close/>
                  <a:moveTo>
                    <a:pt x="2523" y="2901"/>
                  </a:moveTo>
                  <a:lnTo>
                    <a:pt x="3101" y="3478"/>
                  </a:lnTo>
                  <a:lnTo>
                    <a:pt x="2546" y="4032"/>
                  </a:lnTo>
                  <a:lnTo>
                    <a:pt x="1969" y="3454"/>
                  </a:lnTo>
                  <a:lnTo>
                    <a:pt x="2523" y="2901"/>
                  </a:lnTo>
                  <a:close/>
                  <a:moveTo>
                    <a:pt x="4877" y="2901"/>
                  </a:moveTo>
                  <a:lnTo>
                    <a:pt x="5454" y="3478"/>
                  </a:lnTo>
                  <a:lnTo>
                    <a:pt x="4854" y="4078"/>
                  </a:lnTo>
                  <a:lnTo>
                    <a:pt x="4276" y="3501"/>
                  </a:lnTo>
                  <a:lnTo>
                    <a:pt x="4877" y="2901"/>
                  </a:lnTo>
                  <a:close/>
                  <a:moveTo>
                    <a:pt x="3700" y="4078"/>
                  </a:moveTo>
                  <a:lnTo>
                    <a:pt x="4276" y="4654"/>
                  </a:lnTo>
                  <a:lnTo>
                    <a:pt x="3723" y="5209"/>
                  </a:lnTo>
                  <a:lnTo>
                    <a:pt x="3146" y="4633"/>
                  </a:lnTo>
                  <a:lnTo>
                    <a:pt x="3700" y="4078"/>
                  </a:lnTo>
                  <a:close/>
                  <a:moveTo>
                    <a:pt x="3391" y="0"/>
                  </a:moveTo>
                  <a:cubicBezTo>
                    <a:pt x="2869" y="0"/>
                    <a:pt x="2347" y="199"/>
                    <a:pt x="1948" y="596"/>
                  </a:cubicBezTo>
                  <a:lnTo>
                    <a:pt x="795" y="1751"/>
                  </a:lnTo>
                  <a:cubicBezTo>
                    <a:pt x="0" y="2548"/>
                    <a:pt x="0" y="3838"/>
                    <a:pt x="795" y="4636"/>
                  </a:cubicBezTo>
                  <a:lnTo>
                    <a:pt x="3124" y="6963"/>
                  </a:lnTo>
                  <a:lnTo>
                    <a:pt x="7161" y="2925"/>
                  </a:lnTo>
                  <a:lnTo>
                    <a:pt x="4834" y="596"/>
                  </a:lnTo>
                  <a:cubicBezTo>
                    <a:pt x="4436" y="199"/>
                    <a:pt x="3914" y="0"/>
                    <a:pt x="33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41"/>
          <p:cNvGrpSpPr/>
          <p:nvPr/>
        </p:nvGrpSpPr>
        <p:grpSpPr>
          <a:xfrm>
            <a:off x="1608153" y="2165807"/>
            <a:ext cx="470698" cy="470630"/>
            <a:chOff x="238125" y="1565300"/>
            <a:chExt cx="348175" cy="348125"/>
          </a:xfrm>
        </p:grpSpPr>
        <p:sp>
          <p:nvSpPr>
            <p:cNvPr id="353" name="Google Shape;353;p41"/>
            <p:cNvSpPr/>
            <p:nvPr/>
          </p:nvSpPr>
          <p:spPr>
            <a:xfrm>
              <a:off x="298625" y="1637375"/>
              <a:ext cx="63950" cy="91800"/>
            </a:xfrm>
            <a:custGeom>
              <a:avLst/>
              <a:gdLst/>
              <a:ahLst/>
              <a:cxnLst/>
              <a:rect l="l" t="t" r="r" b="b"/>
              <a:pathLst>
                <a:path w="2558" h="3672" extrusionOk="0">
                  <a:moveTo>
                    <a:pt x="1279" y="1"/>
                  </a:moveTo>
                  <a:lnTo>
                    <a:pt x="218" y="1837"/>
                  </a:lnTo>
                  <a:cubicBezTo>
                    <a:pt x="0" y="2216"/>
                    <a:pt x="0" y="2682"/>
                    <a:pt x="220" y="3059"/>
                  </a:cubicBezTo>
                  <a:cubicBezTo>
                    <a:pt x="438" y="3438"/>
                    <a:pt x="842" y="3671"/>
                    <a:pt x="1279" y="3671"/>
                  </a:cubicBezTo>
                  <a:cubicBezTo>
                    <a:pt x="1715" y="3671"/>
                    <a:pt x="2120" y="3438"/>
                    <a:pt x="2338" y="3059"/>
                  </a:cubicBezTo>
                  <a:cubicBezTo>
                    <a:pt x="2557" y="2682"/>
                    <a:pt x="2557" y="2216"/>
                    <a:pt x="2341" y="1837"/>
                  </a:cubicBezTo>
                  <a:lnTo>
                    <a:pt x="12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1"/>
            <p:cNvSpPr/>
            <p:nvPr/>
          </p:nvSpPr>
          <p:spPr>
            <a:xfrm>
              <a:off x="238125" y="1790350"/>
              <a:ext cx="348175" cy="123075"/>
            </a:xfrm>
            <a:custGeom>
              <a:avLst/>
              <a:gdLst/>
              <a:ahLst/>
              <a:cxnLst/>
              <a:rect l="l" t="t" r="r" b="b"/>
              <a:pathLst>
                <a:path w="13927" h="4923" extrusionOk="0">
                  <a:moveTo>
                    <a:pt x="0" y="0"/>
                  </a:moveTo>
                  <a:lnTo>
                    <a:pt x="0" y="2448"/>
                  </a:lnTo>
                  <a:lnTo>
                    <a:pt x="5739" y="2448"/>
                  </a:lnTo>
                  <a:lnTo>
                    <a:pt x="5739" y="4107"/>
                  </a:lnTo>
                  <a:lnTo>
                    <a:pt x="3291" y="4107"/>
                  </a:lnTo>
                  <a:lnTo>
                    <a:pt x="3291" y="4923"/>
                  </a:lnTo>
                  <a:lnTo>
                    <a:pt x="10634" y="4923"/>
                  </a:lnTo>
                  <a:lnTo>
                    <a:pt x="10634" y="4107"/>
                  </a:lnTo>
                  <a:lnTo>
                    <a:pt x="8186" y="4107"/>
                  </a:lnTo>
                  <a:lnTo>
                    <a:pt x="8186" y="2448"/>
                  </a:lnTo>
                  <a:lnTo>
                    <a:pt x="13926" y="2448"/>
                  </a:lnTo>
                  <a:lnTo>
                    <a:pt x="13926" y="0"/>
                  </a:lnTo>
                  <a:lnTo>
                    <a:pt x="7370" y="0"/>
                  </a:lnTo>
                  <a:lnTo>
                    <a:pt x="7370" y="816"/>
                  </a:lnTo>
                  <a:lnTo>
                    <a:pt x="6554" y="816"/>
                  </a:lnTo>
                  <a:lnTo>
                    <a:pt x="65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1"/>
            <p:cNvSpPr/>
            <p:nvPr/>
          </p:nvSpPr>
          <p:spPr>
            <a:xfrm>
              <a:off x="238125" y="1565300"/>
              <a:ext cx="348175" cy="204675"/>
            </a:xfrm>
            <a:custGeom>
              <a:avLst/>
              <a:gdLst/>
              <a:ahLst/>
              <a:cxnLst/>
              <a:rect l="l" t="t" r="r" b="b"/>
              <a:pathLst>
                <a:path w="13927" h="8187" extrusionOk="0">
                  <a:moveTo>
                    <a:pt x="10634" y="1659"/>
                  </a:moveTo>
                  <a:lnTo>
                    <a:pt x="10634" y="2475"/>
                  </a:lnTo>
                  <a:lnTo>
                    <a:pt x="6554" y="2475"/>
                  </a:lnTo>
                  <a:lnTo>
                    <a:pt x="6554" y="1659"/>
                  </a:lnTo>
                  <a:close/>
                  <a:moveTo>
                    <a:pt x="12266" y="1659"/>
                  </a:moveTo>
                  <a:lnTo>
                    <a:pt x="12267" y="2476"/>
                  </a:lnTo>
                  <a:lnTo>
                    <a:pt x="11450" y="2476"/>
                  </a:lnTo>
                  <a:lnTo>
                    <a:pt x="11450" y="1659"/>
                  </a:lnTo>
                  <a:close/>
                  <a:moveTo>
                    <a:pt x="12266" y="3292"/>
                  </a:moveTo>
                  <a:lnTo>
                    <a:pt x="12267" y="4108"/>
                  </a:lnTo>
                  <a:lnTo>
                    <a:pt x="6554" y="4108"/>
                  </a:lnTo>
                  <a:lnTo>
                    <a:pt x="6554" y="3292"/>
                  </a:lnTo>
                  <a:close/>
                  <a:moveTo>
                    <a:pt x="12266" y="4924"/>
                  </a:moveTo>
                  <a:lnTo>
                    <a:pt x="12267" y="5740"/>
                  </a:lnTo>
                  <a:lnTo>
                    <a:pt x="6554" y="5740"/>
                  </a:lnTo>
                  <a:lnTo>
                    <a:pt x="6554" y="4924"/>
                  </a:lnTo>
                  <a:close/>
                  <a:moveTo>
                    <a:pt x="3699" y="1250"/>
                  </a:moveTo>
                  <a:lnTo>
                    <a:pt x="5466" y="4312"/>
                  </a:lnTo>
                  <a:cubicBezTo>
                    <a:pt x="5830" y="4943"/>
                    <a:pt x="5829" y="5720"/>
                    <a:pt x="5465" y="6351"/>
                  </a:cubicBezTo>
                  <a:cubicBezTo>
                    <a:pt x="5100" y="6982"/>
                    <a:pt x="4428" y="7370"/>
                    <a:pt x="3699" y="7370"/>
                  </a:cubicBezTo>
                  <a:cubicBezTo>
                    <a:pt x="2971" y="7370"/>
                    <a:pt x="2297" y="6982"/>
                    <a:pt x="1933" y="6351"/>
                  </a:cubicBezTo>
                  <a:cubicBezTo>
                    <a:pt x="1569" y="5720"/>
                    <a:pt x="1567" y="4943"/>
                    <a:pt x="1931" y="4312"/>
                  </a:cubicBezTo>
                  <a:lnTo>
                    <a:pt x="3699" y="1250"/>
                  </a:lnTo>
                  <a:close/>
                  <a:moveTo>
                    <a:pt x="12266" y="6554"/>
                  </a:moveTo>
                  <a:lnTo>
                    <a:pt x="12267" y="7370"/>
                  </a:lnTo>
                  <a:lnTo>
                    <a:pt x="6554" y="7370"/>
                  </a:lnTo>
                  <a:lnTo>
                    <a:pt x="6554" y="6554"/>
                  </a:lnTo>
                  <a:close/>
                  <a:moveTo>
                    <a:pt x="0" y="0"/>
                  </a:moveTo>
                  <a:lnTo>
                    <a:pt x="0" y="8186"/>
                  </a:lnTo>
                  <a:lnTo>
                    <a:pt x="13926" y="8186"/>
                  </a:lnTo>
                  <a:lnTo>
                    <a:pt x="139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ángulo 2"/>
          <p:cNvSpPr/>
          <p:nvPr/>
        </p:nvSpPr>
        <p:spPr>
          <a:xfrm rot="915110">
            <a:off x="3878955" y="2462574"/>
            <a:ext cx="1101687" cy="27813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F8A66169-B0FA-4A66-9052-AC6F51385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520" y="593304"/>
            <a:ext cx="3396495" cy="1912732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0AFAA668-93C1-4573-A2B2-5AFD0B49D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608" y="2552763"/>
            <a:ext cx="3396495" cy="2190459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AD8F9D75-4205-42FC-B052-C80D108994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7925" y="593304"/>
            <a:ext cx="3400413" cy="1912732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45581DC1-5956-4063-8A92-975A59241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0312" y="2554870"/>
            <a:ext cx="3428026" cy="218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6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1"/>
          <p:cNvSpPr txBox="1">
            <a:spLocks noGrp="1"/>
          </p:cNvSpPr>
          <p:nvPr>
            <p:ph type="title"/>
          </p:nvPr>
        </p:nvSpPr>
        <p:spPr>
          <a:xfrm>
            <a:off x="269710" y="135929"/>
            <a:ext cx="8133906" cy="421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 smtClean="0">
                <a:solidFill>
                  <a:schemeClr val="lt2"/>
                </a:solidFill>
              </a:rPr>
              <a:t>MANTENIMIENTOS EN EL PARQUE AUTOMOTOR</a:t>
            </a:r>
            <a:endParaRPr sz="1600" dirty="0">
              <a:solidFill>
                <a:schemeClr val="lt2"/>
              </a:solidFill>
            </a:endParaRPr>
          </a:p>
        </p:txBody>
      </p:sp>
      <p:grpSp>
        <p:nvGrpSpPr>
          <p:cNvPr id="338" name="Google Shape;338;p41"/>
          <p:cNvGrpSpPr/>
          <p:nvPr/>
        </p:nvGrpSpPr>
        <p:grpSpPr>
          <a:xfrm>
            <a:off x="4336663" y="2165748"/>
            <a:ext cx="470664" cy="470698"/>
            <a:chOff x="4011525" y="3800650"/>
            <a:chExt cx="348150" cy="348175"/>
          </a:xfrm>
        </p:grpSpPr>
        <p:sp>
          <p:nvSpPr>
            <p:cNvPr id="339" name="Google Shape;339;p41"/>
            <p:cNvSpPr/>
            <p:nvPr/>
          </p:nvSpPr>
          <p:spPr>
            <a:xfrm>
              <a:off x="4277375" y="3923750"/>
              <a:ext cx="20425" cy="40825"/>
            </a:xfrm>
            <a:custGeom>
              <a:avLst/>
              <a:gdLst/>
              <a:ahLst/>
              <a:cxnLst/>
              <a:rect l="l" t="t" r="r" b="b"/>
              <a:pathLst>
                <a:path w="817" h="1633" extrusionOk="0">
                  <a:moveTo>
                    <a:pt x="0" y="0"/>
                  </a:moveTo>
                  <a:lnTo>
                    <a:pt x="0" y="1224"/>
                  </a:lnTo>
                  <a:cubicBezTo>
                    <a:pt x="0" y="1449"/>
                    <a:pt x="182" y="1632"/>
                    <a:pt x="409" y="1632"/>
                  </a:cubicBezTo>
                  <a:cubicBezTo>
                    <a:pt x="634" y="1632"/>
                    <a:pt x="816" y="1449"/>
                    <a:pt x="816" y="1224"/>
                  </a:cubicBezTo>
                  <a:lnTo>
                    <a:pt x="81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1"/>
            <p:cNvSpPr/>
            <p:nvPr/>
          </p:nvSpPr>
          <p:spPr>
            <a:xfrm>
              <a:off x="4011525" y="3800650"/>
              <a:ext cx="348150" cy="123100"/>
            </a:xfrm>
            <a:custGeom>
              <a:avLst/>
              <a:gdLst/>
              <a:ahLst/>
              <a:cxnLst/>
              <a:rect l="l" t="t" r="r" b="b"/>
              <a:pathLst>
                <a:path w="13926" h="4924" extrusionOk="0">
                  <a:moveTo>
                    <a:pt x="9003" y="816"/>
                  </a:moveTo>
                  <a:lnTo>
                    <a:pt x="9003" y="2475"/>
                  </a:lnTo>
                  <a:lnTo>
                    <a:pt x="4923" y="2475"/>
                  </a:lnTo>
                  <a:lnTo>
                    <a:pt x="4923" y="816"/>
                  </a:lnTo>
                  <a:close/>
                  <a:moveTo>
                    <a:pt x="4107" y="0"/>
                  </a:moveTo>
                  <a:lnTo>
                    <a:pt x="4107" y="2475"/>
                  </a:lnTo>
                  <a:lnTo>
                    <a:pt x="0" y="2475"/>
                  </a:lnTo>
                  <a:lnTo>
                    <a:pt x="0" y="4923"/>
                  </a:lnTo>
                  <a:lnTo>
                    <a:pt x="1659" y="4923"/>
                  </a:lnTo>
                  <a:lnTo>
                    <a:pt x="1659" y="4107"/>
                  </a:lnTo>
                  <a:lnTo>
                    <a:pt x="4107" y="4107"/>
                  </a:lnTo>
                  <a:lnTo>
                    <a:pt x="4107" y="4923"/>
                  </a:lnTo>
                  <a:lnTo>
                    <a:pt x="9818" y="4923"/>
                  </a:lnTo>
                  <a:lnTo>
                    <a:pt x="9818" y="4107"/>
                  </a:lnTo>
                  <a:lnTo>
                    <a:pt x="12266" y="4107"/>
                  </a:lnTo>
                  <a:lnTo>
                    <a:pt x="12266" y="4923"/>
                  </a:lnTo>
                  <a:lnTo>
                    <a:pt x="13925" y="4923"/>
                  </a:lnTo>
                  <a:lnTo>
                    <a:pt x="13925" y="2475"/>
                  </a:lnTo>
                  <a:lnTo>
                    <a:pt x="9818" y="2475"/>
                  </a:lnTo>
                  <a:lnTo>
                    <a:pt x="9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1"/>
            <p:cNvSpPr/>
            <p:nvPr/>
          </p:nvSpPr>
          <p:spPr>
            <a:xfrm>
              <a:off x="4073400" y="3923750"/>
              <a:ext cx="20425" cy="40825"/>
            </a:xfrm>
            <a:custGeom>
              <a:avLst/>
              <a:gdLst/>
              <a:ahLst/>
              <a:cxnLst/>
              <a:rect l="l" t="t" r="r" b="b"/>
              <a:pathLst>
                <a:path w="817" h="1633" extrusionOk="0">
                  <a:moveTo>
                    <a:pt x="0" y="0"/>
                  </a:moveTo>
                  <a:lnTo>
                    <a:pt x="0" y="1224"/>
                  </a:lnTo>
                  <a:cubicBezTo>
                    <a:pt x="0" y="1449"/>
                    <a:pt x="183" y="1632"/>
                    <a:pt x="408" y="1632"/>
                  </a:cubicBezTo>
                  <a:cubicBezTo>
                    <a:pt x="634" y="1632"/>
                    <a:pt x="816" y="1449"/>
                    <a:pt x="816" y="1224"/>
                  </a:cubicBezTo>
                  <a:lnTo>
                    <a:pt x="81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1"/>
            <p:cNvSpPr/>
            <p:nvPr/>
          </p:nvSpPr>
          <p:spPr>
            <a:xfrm>
              <a:off x="4011525" y="3944100"/>
              <a:ext cx="348150" cy="204725"/>
            </a:xfrm>
            <a:custGeom>
              <a:avLst/>
              <a:gdLst/>
              <a:ahLst/>
              <a:cxnLst/>
              <a:rect l="l" t="t" r="r" b="b"/>
              <a:pathLst>
                <a:path w="13926" h="8189" extrusionOk="0">
                  <a:moveTo>
                    <a:pt x="8187" y="818"/>
                  </a:moveTo>
                  <a:lnTo>
                    <a:pt x="8187" y="2450"/>
                  </a:lnTo>
                  <a:lnTo>
                    <a:pt x="9818" y="2450"/>
                  </a:lnTo>
                  <a:lnTo>
                    <a:pt x="9818" y="4898"/>
                  </a:lnTo>
                  <a:lnTo>
                    <a:pt x="8188" y="4898"/>
                  </a:lnTo>
                  <a:lnTo>
                    <a:pt x="8188" y="6528"/>
                  </a:lnTo>
                  <a:lnTo>
                    <a:pt x="5739" y="6528"/>
                  </a:lnTo>
                  <a:lnTo>
                    <a:pt x="5739" y="4898"/>
                  </a:lnTo>
                  <a:lnTo>
                    <a:pt x="4107" y="4898"/>
                  </a:lnTo>
                  <a:lnTo>
                    <a:pt x="4107" y="2450"/>
                  </a:lnTo>
                  <a:lnTo>
                    <a:pt x="5739" y="2450"/>
                  </a:lnTo>
                  <a:lnTo>
                    <a:pt x="5739" y="818"/>
                  </a:lnTo>
                  <a:close/>
                  <a:moveTo>
                    <a:pt x="12266" y="1"/>
                  </a:moveTo>
                  <a:lnTo>
                    <a:pt x="12266" y="410"/>
                  </a:lnTo>
                  <a:cubicBezTo>
                    <a:pt x="12266" y="1086"/>
                    <a:pt x="11718" y="1634"/>
                    <a:pt x="11043" y="1634"/>
                  </a:cubicBezTo>
                  <a:cubicBezTo>
                    <a:pt x="10366" y="1634"/>
                    <a:pt x="9818" y="1086"/>
                    <a:pt x="9818" y="410"/>
                  </a:cubicBezTo>
                  <a:lnTo>
                    <a:pt x="9818" y="2"/>
                  </a:lnTo>
                  <a:lnTo>
                    <a:pt x="4107" y="2"/>
                  </a:lnTo>
                  <a:lnTo>
                    <a:pt x="4107" y="410"/>
                  </a:lnTo>
                  <a:cubicBezTo>
                    <a:pt x="4116" y="1092"/>
                    <a:pt x="3565" y="1649"/>
                    <a:pt x="2883" y="1649"/>
                  </a:cubicBezTo>
                  <a:cubicBezTo>
                    <a:pt x="2202" y="1649"/>
                    <a:pt x="1651" y="1092"/>
                    <a:pt x="1659" y="410"/>
                  </a:cubicBezTo>
                  <a:lnTo>
                    <a:pt x="1659" y="2"/>
                  </a:lnTo>
                  <a:lnTo>
                    <a:pt x="0" y="2"/>
                  </a:lnTo>
                  <a:lnTo>
                    <a:pt x="0" y="8189"/>
                  </a:lnTo>
                  <a:lnTo>
                    <a:pt x="13925" y="8189"/>
                  </a:lnTo>
                  <a:lnTo>
                    <a:pt x="139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1"/>
            <p:cNvSpPr/>
            <p:nvPr/>
          </p:nvSpPr>
          <p:spPr>
            <a:xfrm>
              <a:off x="4134600" y="3984950"/>
              <a:ext cx="102000" cy="101975"/>
            </a:xfrm>
            <a:custGeom>
              <a:avLst/>
              <a:gdLst/>
              <a:ahLst/>
              <a:cxnLst/>
              <a:rect l="l" t="t" r="r" b="b"/>
              <a:pathLst>
                <a:path w="4080" h="4079" extrusionOk="0">
                  <a:moveTo>
                    <a:pt x="1632" y="0"/>
                  </a:moveTo>
                  <a:lnTo>
                    <a:pt x="1632" y="1631"/>
                  </a:lnTo>
                  <a:lnTo>
                    <a:pt x="0" y="1631"/>
                  </a:lnTo>
                  <a:lnTo>
                    <a:pt x="0" y="2446"/>
                  </a:lnTo>
                  <a:lnTo>
                    <a:pt x="1632" y="2446"/>
                  </a:lnTo>
                  <a:lnTo>
                    <a:pt x="1632" y="4078"/>
                  </a:lnTo>
                  <a:lnTo>
                    <a:pt x="2448" y="4078"/>
                  </a:lnTo>
                  <a:lnTo>
                    <a:pt x="2448" y="2446"/>
                  </a:lnTo>
                  <a:lnTo>
                    <a:pt x="4080" y="2446"/>
                  </a:lnTo>
                  <a:lnTo>
                    <a:pt x="4080" y="1631"/>
                  </a:lnTo>
                  <a:lnTo>
                    <a:pt x="2448" y="1631"/>
                  </a:lnTo>
                  <a:lnTo>
                    <a:pt x="24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41"/>
          <p:cNvGrpSpPr/>
          <p:nvPr/>
        </p:nvGrpSpPr>
        <p:grpSpPr>
          <a:xfrm>
            <a:off x="1608153" y="2165807"/>
            <a:ext cx="470698" cy="470630"/>
            <a:chOff x="238125" y="1565300"/>
            <a:chExt cx="348175" cy="348125"/>
          </a:xfrm>
        </p:grpSpPr>
        <p:sp>
          <p:nvSpPr>
            <p:cNvPr id="353" name="Google Shape;353;p41"/>
            <p:cNvSpPr/>
            <p:nvPr/>
          </p:nvSpPr>
          <p:spPr>
            <a:xfrm>
              <a:off x="298625" y="1637375"/>
              <a:ext cx="63950" cy="91800"/>
            </a:xfrm>
            <a:custGeom>
              <a:avLst/>
              <a:gdLst/>
              <a:ahLst/>
              <a:cxnLst/>
              <a:rect l="l" t="t" r="r" b="b"/>
              <a:pathLst>
                <a:path w="2558" h="3672" extrusionOk="0">
                  <a:moveTo>
                    <a:pt x="1279" y="1"/>
                  </a:moveTo>
                  <a:lnTo>
                    <a:pt x="218" y="1837"/>
                  </a:lnTo>
                  <a:cubicBezTo>
                    <a:pt x="0" y="2216"/>
                    <a:pt x="0" y="2682"/>
                    <a:pt x="220" y="3059"/>
                  </a:cubicBezTo>
                  <a:cubicBezTo>
                    <a:pt x="438" y="3438"/>
                    <a:pt x="842" y="3671"/>
                    <a:pt x="1279" y="3671"/>
                  </a:cubicBezTo>
                  <a:cubicBezTo>
                    <a:pt x="1715" y="3671"/>
                    <a:pt x="2120" y="3438"/>
                    <a:pt x="2338" y="3059"/>
                  </a:cubicBezTo>
                  <a:cubicBezTo>
                    <a:pt x="2557" y="2682"/>
                    <a:pt x="2557" y="2216"/>
                    <a:pt x="2341" y="1837"/>
                  </a:cubicBezTo>
                  <a:lnTo>
                    <a:pt x="12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1"/>
            <p:cNvSpPr/>
            <p:nvPr/>
          </p:nvSpPr>
          <p:spPr>
            <a:xfrm>
              <a:off x="238125" y="1790350"/>
              <a:ext cx="348175" cy="123075"/>
            </a:xfrm>
            <a:custGeom>
              <a:avLst/>
              <a:gdLst/>
              <a:ahLst/>
              <a:cxnLst/>
              <a:rect l="l" t="t" r="r" b="b"/>
              <a:pathLst>
                <a:path w="13927" h="4923" extrusionOk="0">
                  <a:moveTo>
                    <a:pt x="0" y="0"/>
                  </a:moveTo>
                  <a:lnTo>
                    <a:pt x="0" y="2448"/>
                  </a:lnTo>
                  <a:lnTo>
                    <a:pt x="5739" y="2448"/>
                  </a:lnTo>
                  <a:lnTo>
                    <a:pt x="5739" y="4107"/>
                  </a:lnTo>
                  <a:lnTo>
                    <a:pt x="3291" y="4107"/>
                  </a:lnTo>
                  <a:lnTo>
                    <a:pt x="3291" y="4923"/>
                  </a:lnTo>
                  <a:lnTo>
                    <a:pt x="10634" y="4923"/>
                  </a:lnTo>
                  <a:lnTo>
                    <a:pt x="10634" y="4107"/>
                  </a:lnTo>
                  <a:lnTo>
                    <a:pt x="8186" y="4107"/>
                  </a:lnTo>
                  <a:lnTo>
                    <a:pt x="8186" y="2448"/>
                  </a:lnTo>
                  <a:lnTo>
                    <a:pt x="13926" y="2448"/>
                  </a:lnTo>
                  <a:lnTo>
                    <a:pt x="13926" y="0"/>
                  </a:lnTo>
                  <a:lnTo>
                    <a:pt x="7370" y="0"/>
                  </a:lnTo>
                  <a:lnTo>
                    <a:pt x="7370" y="816"/>
                  </a:lnTo>
                  <a:lnTo>
                    <a:pt x="6554" y="816"/>
                  </a:lnTo>
                  <a:lnTo>
                    <a:pt x="65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1"/>
            <p:cNvSpPr/>
            <p:nvPr/>
          </p:nvSpPr>
          <p:spPr>
            <a:xfrm>
              <a:off x="238125" y="1565300"/>
              <a:ext cx="348175" cy="204675"/>
            </a:xfrm>
            <a:custGeom>
              <a:avLst/>
              <a:gdLst/>
              <a:ahLst/>
              <a:cxnLst/>
              <a:rect l="l" t="t" r="r" b="b"/>
              <a:pathLst>
                <a:path w="13927" h="8187" extrusionOk="0">
                  <a:moveTo>
                    <a:pt x="10634" y="1659"/>
                  </a:moveTo>
                  <a:lnTo>
                    <a:pt x="10634" y="2475"/>
                  </a:lnTo>
                  <a:lnTo>
                    <a:pt x="6554" y="2475"/>
                  </a:lnTo>
                  <a:lnTo>
                    <a:pt x="6554" y="1659"/>
                  </a:lnTo>
                  <a:close/>
                  <a:moveTo>
                    <a:pt x="12266" y="1659"/>
                  </a:moveTo>
                  <a:lnTo>
                    <a:pt x="12267" y="2476"/>
                  </a:lnTo>
                  <a:lnTo>
                    <a:pt x="11450" y="2476"/>
                  </a:lnTo>
                  <a:lnTo>
                    <a:pt x="11450" y="1659"/>
                  </a:lnTo>
                  <a:close/>
                  <a:moveTo>
                    <a:pt x="12266" y="3292"/>
                  </a:moveTo>
                  <a:lnTo>
                    <a:pt x="12267" y="4108"/>
                  </a:lnTo>
                  <a:lnTo>
                    <a:pt x="6554" y="4108"/>
                  </a:lnTo>
                  <a:lnTo>
                    <a:pt x="6554" y="3292"/>
                  </a:lnTo>
                  <a:close/>
                  <a:moveTo>
                    <a:pt x="12266" y="4924"/>
                  </a:moveTo>
                  <a:lnTo>
                    <a:pt x="12267" y="5740"/>
                  </a:lnTo>
                  <a:lnTo>
                    <a:pt x="6554" y="5740"/>
                  </a:lnTo>
                  <a:lnTo>
                    <a:pt x="6554" y="4924"/>
                  </a:lnTo>
                  <a:close/>
                  <a:moveTo>
                    <a:pt x="3699" y="1250"/>
                  </a:moveTo>
                  <a:lnTo>
                    <a:pt x="5466" y="4312"/>
                  </a:lnTo>
                  <a:cubicBezTo>
                    <a:pt x="5830" y="4943"/>
                    <a:pt x="5829" y="5720"/>
                    <a:pt x="5465" y="6351"/>
                  </a:cubicBezTo>
                  <a:cubicBezTo>
                    <a:pt x="5100" y="6982"/>
                    <a:pt x="4428" y="7370"/>
                    <a:pt x="3699" y="7370"/>
                  </a:cubicBezTo>
                  <a:cubicBezTo>
                    <a:pt x="2971" y="7370"/>
                    <a:pt x="2297" y="6982"/>
                    <a:pt x="1933" y="6351"/>
                  </a:cubicBezTo>
                  <a:cubicBezTo>
                    <a:pt x="1569" y="5720"/>
                    <a:pt x="1567" y="4943"/>
                    <a:pt x="1931" y="4312"/>
                  </a:cubicBezTo>
                  <a:lnTo>
                    <a:pt x="3699" y="1250"/>
                  </a:lnTo>
                  <a:close/>
                  <a:moveTo>
                    <a:pt x="12266" y="6554"/>
                  </a:moveTo>
                  <a:lnTo>
                    <a:pt x="12267" y="7370"/>
                  </a:lnTo>
                  <a:lnTo>
                    <a:pt x="6554" y="7370"/>
                  </a:lnTo>
                  <a:lnTo>
                    <a:pt x="6554" y="6554"/>
                  </a:lnTo>
                  <a:close/>
                  <a:moveTo>
                    <a:pt x="0" y="0"/>
                  </a:moveTo>
                  <a:lnTo>
                    <a:pt x="0" y="8186"/>
                  </a:lnTo>
                  <a:lnTo>
                    <a:pt x="13926" y="8186"/>
                  </a:lnTo>
                  <a:lnTo>
                    <a:pt x="139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ángulo 2"/>
          <p:cNvSpPr/>
          <p:nvPr/>
        </p:nvSpPr>
        <p:spPr>
          <a:xfrm rot="915110">
            <a:off x="3878955" y="2462574"/>
            <a:ext cx="1101687" cy="27813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arcador de texto 10">
            <a:extLst>
              <a:ext uri="{FF2B5EF4-FFF2-40B4-BE49-F238E27FC236}">
                <a16:creationId xmlns:a16="http://schemas.microsoft.com/office/drawing/2014/main" id="{054F8CAD-5C3A-4032-B126-8A48D1259842}"/>
              </a:ext>
            </a:extLst>
          </p:cNvPr>
          <p:cNvSpPr txBox="1">
            <a:spLocks/>
          </p:cNvSpPr>
          <p:nvPr/>
        </p:nvSpPr>
        <p:spPr>
          <a:xfrm>
            <a:off x="428178" y="676116"/>
            <a:ext cx="3629215" cy="37532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200" b="0" kern="1200" cap="all" baseline="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b="1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1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1200" b="1" i="0" dirty="0">
                <a:solidFill>
                  <a:srgbClr val="0A0A0A"/>
                </a:solidFill>
                <a:effectLst/>
                <a:latin typeface="Google Sans"/>
              </a:rPr>
              <a:t>EL Benemérito Cuerpo de Bomberos de Balzar</a:t>
            </a:r>
            <a:r>
              <a:rPr lang="es-MX" sz="1200" b="0" i="0" dirty="0">
                <a:solidFill>
                  <a:srgbClr val="0A0A0A"/>
                </a:solidFill>
                <a:effectLst/>
                <a:latin typeface="Google Sans"/>
              </a:rPr>
              <a:t> gestiona el mantenimiento de su parque automotor bajo normativas de contratación pública, asegurando que las unidades de emergencia estén operativas las 24 horas del día.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MX" sz="1200" b="1" i="0" dirty="0">
                <a:solidFill>
                  <a:srgbClr val="0A0A0A"/>
                </a:solidFill>
                <a:effectLst/>
                <a:latin typeface="Google Sans"/>
              </a:rPr>
              <a:t>Mantenimiento Preventivo:</a:t>
            </a:r>
            <a:r>
              <a:rPr lang="es-MX" sz="1200" b="0" i="0" dirty="0">
                <a:solidFill>
                  <a:srgbClr val="0A0A0A"/>
                </a:solidFill>
                <a:effectLst/>
                <a:latin typeface="Google Sans"/>
              </a:rPr>
              <a:t> Incluye cambios periódicos de aceite, filtros, revisión de frenos y sistemas eléctricos para evitar fallos durante las emergencias.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MX" sz="1200" b="1" i="0" dirty="0" smtClean="0">
                <a:solidFill>
                  <a:srgbClr val="0A0A0A"/>
                </a:solidFill>
                <a:effectLst/>
                <a:latin typeface="Google Sans"/>
              </a:rPr>
              <a:t>Mantenimiento Correctivo</a:t>
            </a:r>
            <a:r>
              <a:rPr lang="es-MX" sz="1200" b="1" i="0" dirty="0">
                <a:solidFill>
                  <a:srgbClr val="0A0A0A"/>
                </a:solidFill>
                <a:effectLst/>
                <a:latin typeface="Google Sans"/>
              </a:rPr>
              <a:t>:</a:t>
            </a:r>
            <a:r>
              <a:rPr lang="es-MX" sz="1200" b="0" i="0" dirty="0">
                <a:solidFill>
                  <a:srgbClr val="0A0A0A"/>
                </a:solidFill>
                <a:effectLst/>
                <a:latin typeface="Google Sans"/>
              </a:rPr>
              <a:t> Reparaciones específicas de motores, bombas de succión y otros equipos moto propulsados que presentan averías por el uso intensivo.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A684BFFF-7DC6-4BAA-8814-425FADAC3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771" y="755162"/>
            <a:ext cx="2072305" cy="246799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FE80B4BA-4EE2-4220-9159-80F6645CFE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-477" b="39804"/>
          <a:stretch/>
        </p:blipFill>
        <p:spPr>
          <a:xfrm>
            <a:off x="6626575" y="2498062"/>
            <a:ext cx="2396001" cy="259184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6626575" y="1288973"/>
            <a:ext cx="1382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UNIDAD #2</a:t>
            </a:r>
            <a:endParaRPr lang="en-US" dirty="0"/>
          </a:p>
        </p:txBody>
      </p:sp>
      <p:sp>
        <p:nvSpPr>
          <p:cNvPr id="30" name="CuadroTexto 29"/>
          <p:cNvSpPr txBox="1"/>
          <p:nvPr/>
        </p:nvSpPr>
        <p:spPr>
          <a:xfrm>
            <a:off x="5243887" y="4121632"/>
            <a:ext cx="1382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UNIDAD #3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80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1"/>
          <p:cNvSpPr txBox="1">
            <a:spLocks noGrp="1"/>
          </p:cNvSpPr>
          <p:nvPr>
            <p:ph type="title"/>
          </p:nvPr>
        </p:nvSpPr>
        <p:spPr>
          <a:xfrm>
            <a:off x="269710" y="135929"/>
            <a:ext cx="8133906" cy="421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 smtClean="0">
                <a:solidFill>
                  <a:schemeClr val="lt2"/>
                </a:solidFill>
              </a:rPr>
              <a:t>MANTENIMIENTOS EN EL PARQUE AUTOMOTOR</a:t>
            </a:r>
            <a:endParaRPr sz="1600" dirty="0">
              <a:solidFill>
                <a:schemeClr val="lt2"/>
              </a:solidFill>
            </a:endParaRPr>
          </a:p>
        </p:txBody>
      </p:sp>
      <p:grpSp>
        <p:nvGrpSpPr>
          <p:cNvPr id="338" name="Google Shape;338;p41"/>
          <p:cNvGrpSpPr/>
          <p:nvPr/>
        </p:nvGrpSpPr>
        <p:grpSpPr>
          <a:xfrm>
            <a:off x="4336663" y="2165748"/>
            <a:ext cx="470664" cy="470698"/>
            <a:chOff x="4011525" y="3800650"/>
            <a:chExt cx="348150" cy="348175"/>
          </a:xfrm>
        </p:grpSpPr>
        <p:sp>
          <p:nvSpPr>
            <p:cNvPr id="339" name="Google Shape;339;p41"/>
            <p:cNvSpPr/>
            <p:nvPr/>
          </p:nvSpPr>
          <p:spPr>
            <a:xfrm>
              <a:off x="4277375" y="3923750"/>
              <a:ext cx="20425" cy="40825"/>
            </a:xfrm>
            <a:custGeom>
              <a:avLst/>
              <a:gdLst/>
              <a:ahLst/>
              <a:cxnLst/>
              <a:rect l="l" t="t" r="r" b="b"/>
              <a:pathLst>
                <a:path w="817" h="1633" extrusionOk="0">
                  <a:moveTo>
                    <a:pt x="0" y="0"/>
                  </a:moveTo>
                  <a:lnTo>
                    <a:pt x="0" y="1224"/>
                  </a:lnTo>
                  <a:cubicBezTo>
                    <a:pt x="0" y="1449"/>
                    <a:pt x="182" y="1632"/>
                    <a:pt x="409" y="1632"/>
                  </a:cubicBezTo>
                  <a:cubicBezTo>
                    <a:pt x="634" y="1632"/>
                    <a:pt x="816" y="1449"/>
                    <a:pt x="816" y="1224"/>
                  </a:cubicBezTo>
                  <a:lnTo>
                    <a:pt x="81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1"/>
            <p:cNvSpPr/>
            <p:nvPr/>
          </p:nvSpPr>
          <p:spPr>
            <a:xfrm>
              <a:off x="4011525" y="3800650"/>
              <a:ext cx="348150" cy="123100"/>
            </a:xfrm>
            <a:custGeom>
              <a:avLst/>
              <a:gdLst/>
              <a:ahLst/>
              <a:cxnLst/>
              <a:rect l="l" t="t" r="r" b="b"/>
              <a:pathLst>
                <a:path w="13926" h="4924" extrusionOk="0">
                  <a:moveTo>
                    <a:pt x="9003" y="816"/>
                  </a:moveTo>
                  <a:lnTo>
                    <a:pt x="9003" y="2475"/>
                  </a:lnTo>
                  <a:lnTo>
                    <a:pt x="4923" y="2475"/>
                  </a:lnTo>
                  <a:lnTo>
                    <a:pt x="4923" y="816"/>
                  </a:lnTo>
                  <a:close/>
                  <a:moveTo>
                    <a:pt x="4107" y="0"/>
                  </a:moveTo>
                  <a:lnTo>
                    <a:pt x="4107" y="2475"/>
                  </a:lnTo>
                  <a:lnTo>
                    <a:pt x="0" y="2475"/>
                  </a:lnTo>
                  <a:lnTo>
                    <a:pt x="0" y="4923"/>
                  </a:lnTo>
                  <a:lnTo>
                    <a:pt x="1659" y="4923"/>
                  </a:lnTo>
                  <a:lnTo>
                    <a:pt x="1659" y="4107"/>
                  </a:lnTo>
                  <a:lnTo>
                    <a:pt x="4107" y="4107"/>
                  </a:lnTo>
                  <a:lnTo>
                    <a:pt x="4107" y="4923"/>
                  </a:lnTo>
                  <a:lnTo>
                    <a:pt x="9818" y="4923"/>
                  </a:lnTo>
                  <a:lnTo>
                    <a:pt x="9818" y="4107"/>
                  </a:lnTo>
                  <a:lnTo>
                    <a:pt x="12266" y="4107"/>
                  </a:lnTo>
                  <a:lnTo>
                    <a:pt x="12266" y="4923"/>
                  </a:lnTo>
                  <a:lnTo>
                    <a:pt x="13925" y="4923"/>
                  </a:lnTo>
                  <a:lnTo>
                    <a:pt x="13925" y="2475"/>
                  </a:lnTo>
                  <a:lnTo>
                    <a:pt x="9818" y="2475"/>
                  </a:lnTo>
                  <a:lnTo>
                    <a:pt x="9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1"/>
            <p:cNvSpPr/>
            <p:nvPr/>
          </p:nvSpPr>
          <p:spPr>
            <a:xfrm>
              <a:off x="4073400" y="3923750"/>
              <a:ext cx="20425" cy="40825"/>
            </a:xfrm>
            <a:custGeom>
              <a:avLst/>
              <a:gdLst/>
              <a:ahLst/>
              <a:cxnLst/>
              <a:rect l="l" t="t" r="r" b="b"/>
              <a:pathLst>
                <a:path w="817" h="1633" extrusionOk="0">
                  <a:moveTo>
                    <a:pt x="0" y="0"/>
                  </a:moveTo>
                  <a:lnTo>
                    <a:pt x="0" y="1224"/>
                  </a:lnTo>
                  <a:cubicBezTo>
                    <a:pt x="0" y="1449"/>
                    <a:pt x="183" y="1632"/>
                    <a:pt x="408" y="1632"/>
                  </a:cubicBezTo>
                  <a:cubicBezTo>
                    <a:pt x="634" y="1632"/>
                    <a:pt x="816" y="1449"/>
                    <a:pt x="816" y="1224"/>
                  </a:cubicBezTo>
                  <a:lnTo>
                    <a:pt x="81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1"/>
            <p:cNvSpPr/>
            <p:nvPr/>
          </p:nvSpPr>
          <p:spPr>
            <a:xfrm>
              <a:off x="4011525" y="3944100"/>
              <a:ext cx="348150" cy="204725"/>
            </a:xfrm>
            <a:custGeom>
              <a:avLst/>
              <a:gdLst/>
              <a:ahLst/>
              <a:cxnLst/>
              <a:rect l="l" t="t" r="r" b="b"/>
              <a:pathLst>
                <a:path w="13926" h="8189" extrusionOk="0">
                  <a:moveTo>
                    <a:pt x="8187" y="818"/>
                  </a:moveTo>
                  <a:lnTo>
                    <a:pt x="8187" y="2450"/>
                  </a:lnTo>
                  <a:lnTo>
                    <a:pt x="9818" y="2450"/>
                  </a:lnTo>
                  <a:lnTo>
                    <a:pt x="9818" y="4898"/>
                  </a:lnTo>
                  <a:lnTo>
                    <a:pt x="8188" y="4898"/>
                  </a:lnTo>
                  <a:lnTo>
                    <a:pt x="8188" y="6528"/>
                  </a:lnTo>
                  <a:lnTo>
                    <a:pt x="5739" y="6528"/>
                  </a:lnTo>
                  <a:lnTo>
                    <a:pt x="5739" y="4898"/>
                  </a:lnTo>
                  <a:lnTo>
                    <a:pt x="4107" y="4898"/>
                  </a:lnTo>
                  <a:lnTo>
                    <a:pt x="4107" y="2450"/>
                  </a:lnTo>
                  <a:lnTo>
                    <a:pt x="5739" y="2450"/>
                  </a:lnTo>
                  <a:lnTo>
                    <a:pt x="5739" y="818"/>
                  </a:lnTo>
                  <a:close/>
                  <a:moveTo>
                    <a:pt x="12266" y="1"/>
                  </a:moveTo>
                  <a:lnTo>
                    <a:pt x="12266" y="410"/>
                  </a:lnTo>
                  <a:cubicBezTo>
                    <a:pt x="12266" y="1086"/>
                    <a:pt x="11718" y="1634"/>
                    <a:pt x="11043" y="1634"/>
                  </a:cubicBezTo>
                  <a:cubicBezTo>
                    <a:pt x="10366" y="1634"/>
                    <a:pt x="9818" y="1086"/>
                    <a:pt x="9818" y="410"/>
                  </a:cubicBezTo>
                  <a:lnTo>
                    <a:pt x="9818" y="2"/>
                  </a:lnTo>
                  <a:lnTo>
                    <a:pt x="4107" y="2"/>
                  </a:lnTo>
                  <a:lnTo>
                    <a:pt x="4107" y="410"/>
                  </a:lnTo>
                  <a:cubicBezTo>
                    <a:pt x="4116" y="1092"/>
                    <a:pt x="3565" y="1649"/>
                    <a:pt x="2883" y="1649"/>
                  </a:cubicBezTo>
                  <a:cubicBezTo>
                    <a:pt x="2202" y="1649"/>
                    <a:pt x="1651" y="1092"/>
                    <a:pt x="1659" y="410"/>
                  </a:cubicBezTo>
                  <a:lnTo>
                    <a:pt x="1659" y="2"/>
                  </a:lnTo>
                  <a:lnTo>
                    <a:pt x="0" y="2"/>
                  </a:lnTo>
                  <a:lnTo>
                    <a:pt x="0" y="8189"/>
                  </a:lnTo>
                  <a:lnTo>
                    <a:pt x="13925" y="8189"/>
                  </a:lnTo>
                  <a:lnTo>
                    <a:pt x="139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1"/>
            <p:cNvSpPr/>
            <p:nvPr/>
          </p:nvSpPr>
          <p:spPr>
            <a:xfrm>
              <a:off x="4134600" y="3984950"/>
              <a:ext cx="102000" cy="101975"/>
            </a:xfrm>
            <a:custGeom>
              <a:avLst/>
              <a:gdLst/>
              <a:ahLst/>
              <a:cxnLst/>
              <a:rect l="l" t="t" r="r" b="b"/>
              <a:pathLst>
                <a:path w="4080" h="4079" extrusionOk="0">
                  <a:moveTo>
                    <a:pt x="1632" y="0"/>
                  </a:moveTo>
                  <a:lnTo>
                    <a:pt x="1632" y="1631"/>
                  </a:lnTo>
                  <a:lnTo>
                    <a:pt x="0" y="1631"/>
                  </a:lnTo>
                  <a:lnTo>
                    <a:pt x="0" y="2446"/>
                  </a:lnTo>
                  <a:lnTo>
                    <a:pt x="1632" y="2446"/>
                  </a:lnTo>
                  <a:lnTo>
                    <a:pt x="1632" y="4078"/>
                  </a:lnTo>
                  <a:lnTo>
                    <a:pt x="2448" y="4078"/>
                  </a:lnTo>
                  <a:lnTo>
                    <a:pt x="2448" y="2446"/>
                  </a:lnTo>
                  <a:lnTo>
                    <a:pt x="4080" y="2446"/>
                  </a:lnTo>
                  <a:lnTo>
                    <a:pt x="4080" y="1631"/>
                  </a:lnTo>
                  <a:lnTo>
                    <a:pt x="2448" y="1631"/>
                  </a:lnTo>
                  <a:lnTo>
                    <a:pt x="24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41"/>
          <p:cNvGrpSpPr/>
          <p:nvPr/>
        </p:nvGrpSpPr>
        <p:grpSpPr>
          <a:xfrm>
            <a:off x="1608153" y="2165807"/>
            <a:ext cx="470698" cy="470630"/>
            <a:chOff x="238125" y="1565300"/>
            <a:chExt cx="348175" cy="348125"/>
          </a:xfrm>
        </p:grpSpPr>
        <p:sp>
          <p:nvSpPr>
            <p:cNvPr id="353" name="Google Shape;353;p41"/>
            <p:cNvSpPr/>
            <p:nvPr/>
          </p:nvSpPr>
          <p:spPr>
            <a:xfrm>
              <a:off x="298625" y="1637375"/>
              <a:ext cx="63950" cy="91800"/>
            </a:xfrm>
            <a:custGeom>
              <a:avLst/>
              <a:gdLst/>
              <a:ahLst/>
              <a:cxnLst/>
              <a:rect l="l" t="t" r="r" b="b"/>
              <a:pathLst>
                <a:path w="2558" h="3672" extrusionOk="0">
                  <a:moveTo>
                    <a:pt x="1279" y="1"/>
                  </a:moveTo>
                  <a:lnTo>
                    <a:pt x="218" y="1837"/>
                  </a:lnTo>
                  <a:cubicBezTo>
                    <a:pt x="0" y="2216"/>
                    <a:pt x="0" y="2682"/>
                    <a:pt x="220" y="3059"/>
                  </a:cubicBezTo>
                  <a:cubicBezTo>
                    <a:pt x="438" y="3438"/>
                    <a:pt x="842" y="3671"/>
                    <a:pt x="1279" y="3671"/>
                  </a:cubicBezTo>
                  <a:cubicBezTo>
                    <a:pt x="1715" y="3671"/>
                    <a:pt x="2120" y="3438"/>
                    <a:pt x="2338" y="3059"/>
                  </a:cubicBezTo>
                  <a:cubicBezTo>
                    <a:pt x="2557" y="2682"/>
                    <a:pt x="2557" y="2216"/>
                    <a:pt x="2341" y="1837"/>
                  </a:cubicBezTo>
                  <a:lnTo>
                    <a:pt x="12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1"/>
            <p:cNvSpPr/>
            <p:nvPr/>
          </p:nvSpPr>
          <p:spPr>
            <a:xfrm>
              <a:off x="238125" y="1790350"/>
              <a:ext cx="348175" cy="123075"/>
            </a:xfrm>
            <a:custGeom>
              <a:avLst/>
              <a:gdLst/>
              <a:ahLst/>
              <a:cxnLst/>
              <a:rect l="l" t="t" r="r" b="b"/>
              <a:pathLst>
                <a:path w="13927" h="4923" extrusionOk="0">
                  <a:moveTo>
                    <a:pt x="0" y="0"/>
                  </a:moveTo>
                  <a:lnTo>
                    <a:pt x="0" y="2448"/>
                  </a:lnTo>
                  <a:lnTo>
                    <a:pt x="5739" y="2448"/>
                  </a:lnTo>
                  <a:lnTo>
                    <a:pt x="5739" y="4107"/>
                  </a:lnTo>
                  <a:lnTo>
                    <a:pt x="3291" y="4107"/>
                  </a:lnTo>
                  <a:lnTo>
                    <a:pt x="3291" y="4923"/>
                  </a:lnTo>
                  <a:lnTo>
                    <a:pt x="10634" y="4923"/>
                  </a:lnTo>
                  <a:lnTo>
                    <a:pt x="10634" y="4107"/>
                  </a:lnTo>
                  <a:lnTo>
                    <a:pt x="8186" y="4107"/>
                  </a:lnTo>
                  <a:lnTo>
                    <a:pt x="8186" y="2448"/>
                  </a:lnTo>
                  <a:lnTo>
                    <a:pt x="13926" y="2448"/>
                  </a:lnTo>
                  <a:lnTo>
                    <a:pt x="13926" y="0"/>
                  </a:lnTo>
                  <a:lnTo>
                    <a:pt x="7370" y="0"/>
                  </a:lnTo>
                  <a:lnTo>
                    <a:pt x="7370" y="816"/>
                  </a:lnTo>
                  <a:lnTo>
                    <a:pt x="6554" y="816"/>
                  </a:lnTo>
                  <a:lnTo>
                    <a:pt x="65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1"/>
            <p:cNvSpPr/>
            <p:nvPr/>
          </p:nvSpPr>
          <p:spPr>
            <a:xfrm>
              <a:off x="238125" y="1565300"/>
              <a:ext cx="348175" cy="204675"/>
            </a:xfrm>
            <a:custGeom>
              <a:avLst/>
              <a:gdLst/>
              <a:ahLst/>
              <a:cxnLst/>
              <a:rect l="l" t="t" r="r" b="b"/>
              <a:pathLst>
                <a:path w="13927" h="8187" extrusionOk="0">
                  <a:moveTo>
                    <a:pt x="10634" y="1659"/>
                  </a:moveTo>
                  <a:lnTo>
                    <a:pt x="10634" y="2475"/>
                  </a:lnTo>
                  <a:lnTo>
                    <a:pt x="6554" y="2475"/>
                  </a:lnTo>
                  <a:lnTo>
                    <a:pt x="6554" y="1659"/>
                  </a:lnTo>
                  <a:close/>
                  <a:moveTo>
                    <a:pt x="12266" y="1659"/>
                  </a:moveTo>
                  <a:lnTo>
                    <a:pt x="12267" y="2476"/>
                  </a:lnTo>
                  <a:lnTo>
                    <a:pt x="11450" y="2476"/>
                  </a:lnTo>
                  <a:lnTo>
                    <a:pt x="11450" y="1659"/>
                  </a:lnTo>
                  <a:close/>
                  <a:moveTo>
                    <a:pt x="12266" y="3292"/>
                  </a:moveTo>
                  <a:lnTo>
                    <a:pt x="12267" y="4108"/>
                  </a:lnTo>
                  <a:lnTo>
                    <a:pt x="6554" y="4108"/>
                  </a:lnTo>
                  <a:lnTo>
                    <a:pt x="6554" y="3292"/>
                  </a:lnTo>
                  <a:close/>
                  <a:moveTo>
                    <a:pt x="12266" y="4924"/>
                  </a:moveTo>
                  <a:lnTo>
                    <a:pt x="12267" y="5740"/>
                  </a:lnTo>
                  <a:lnTo>
                    <a:pt x="6554" y="5740"/>
                  </a:lnTo>
                  <a:lnTo>
                    <a:pt x="6554" y="4924"/>
                  </a:lnTo>
                  <a:close/>
                  <a:moveTo>
                    <a:pt x="3699" y="1250"/>
                  </a:moveTo>
                  <a:lnTo>
                    <a:pt x="5466" y="4312"/>
                  </a:lnTo>
                  <a:cubicBezTo>
                    <a:pt x="5830" y="4943"/>
                    <a:pt x="5829" y="5720"/>
                    <a:pt x="5465" y="6351"/>
                  </a:cubicBezTo>
                  <a:cubicBezTo>
                    <a:pt x="5100" y="6982"/>
                    <a:pt x="4428" y="7370"/>
                    <a:pt x="3699" y="7370"/>
                  </a:cubicBezTo>
                  <a:cubicBezTo>
                    <a:pt x="2971" y="7370"/>
                    <a:pt x="2297" y="6982"/>
                    <a:pt x="1933" y="6351"/>
                  </a:cubicBezTo>
                  <a:cubicBezTo>
                    <a:pt x="1569" y="5720"/>
                    <a:pt x="1567" y="4943"/>
                    <a:pt x="1931" y="4312"/>
                  </a:cubicBezTo>
                  <a:lnTo>
                    <a:pt x="3699" y="1250"/>
                  </a:lnTo>
                  <a:close/>
                  <a:moveTo>
                    <a:pt x="12266" y="6554"/>
                  </a:moveTo>
                  <a:lnTo>
                    <a:pt x="12267" y="7370"/>
                  </a:lnTo>
                  <a:lnTo>
                    <a:pt x="6554" y="7370"/>
                  </a:lnTo>
                  <a:lnTo>
                    <a:pt x="6554" y="6554"/>
                  </a:lnTo>
                  <a:close/>
                  <a:moveTo>
                    <a:pt x="0" y="0"/>
                  </a:moveTo>
                  <a:lnTo>
                    <a:pt x="0" y="8186"/>
                  </a:lnTo>
                  <a:lnTo>
                    <a:pt x="13926" y="8186"/>
                  </a:lnTo>
                  <a:lnTo>
                    <a:pt x="139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ángulo 2"/>
          <p:cNvSpPr/>
          <p:nvPr/>
        </p:nvSpPr>
        <p:spPr>
          <a:xfrm rot="915110">
            <a:off x="3878955" y="2462574"/>
            <a:ext cx="1101687" cy="27813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/>
          <p:cNvSpPr txBox="1"/>
          <p:nvPr/>
        </p:nvSpPr>
        <p:spPr>
          <a:xfrm>
            <a:off x="1387507" y="2663982"/>
            <a:ext cx="1382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UNIDAD #4</a:t>
            </a:r>
            <a:endParaRPr lang="en-US" dirty="0"/>
          </a:p>
        </p:txBody>
      </p:sp>
      <p:sp>
        <p:nvSpPr>
          <p:cNvPr id="30" name="CuadroTexto 29"/>
          <p:cNvSpPr txBox="1"/>
          <p:nvPr/>
        </p:nvSpPr>
        <p:spPr>
          <a:xfrm>
            <a:off x="5750663" y="2663982"/>
            <a:ext cx="1382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UNIDAD #5</a:t>
            </a:r>
            <a:endParaRPr lang="en-US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C8BBD448-ED71-44F1-9AD4-7E186CA9B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53" y="579308"/>
            <a:ext cx="3658898" cy="205712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945B092-EF65-4BDC-B4EF-A56A543A39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340" b="22283"/>
          <a:stretch/>
        </p:blipFill>
        <p:spPr>
          <a:xfrm>
            <a:off x="4418624" y="555309"/>
            <a:ext cx="3777925" cy="207366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FA0FB6AF-C870-4B27-B88F-0FC632ADD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851" y="3176159"/>
            <a:ext cx="3788060" cy="1705693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5866911" y="3875116"/>
            <a:ext cx="1536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MOTOCICLETA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63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9"/>
          <p:cNvSpPr txBox="1">
            <a:spLocks noGrp="1"/>
          </p:cNvSpPr>
          <p:nvPr>
            <p:ph type="title"/>
          </p:nvPr>
        </p:nvSpPr>
        <p:spPr>
          <a:xfrm>
            <a:off x="2371060" y="2451457"/>
            <a:ext cx="605784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GESTIÓN ADMINISTRATIVA</a:t>
            </a:r>
            <a:endParaRPr dirty="0"/>
          </a:p>
        </p:txBody>
      </p:sp>
      <p:sp>
        <p:nvSpPr>
          <p:cNvPr id="318" name="Google Shape;318;p39"/>
          <p:cNvSpPr txBox="1">
            <a:spLocks noGrp="1"/>
          </p:cNvSpPr>
          <p:nvPr>
            <p:ph type="title" idx="2"/>
          </p:nvPr>
        </p:nvSpPr>
        <p:spPr>
          <a:xfrm>
            <a:off x="7069600" y="879550"/>
            <a:ext cx="1359300" cy="9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02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54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2"/>
          <p:cNvSpPr txBox="1">
            <a:spLocks noGrp="1"/>
          </p:cNvSpPr>
          <p:nvPr>
            <p:ph type="title"/>
          </p:nvPr>
        </p:nvSpPr>
        <p:spPr>
          <a:xfrm>
            <a:off x="603042" y="24454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" dirty="0" smtClean="0"/>
              <a:t>BIENES Y SUMINISTROS</a:t>
            </a:r>
            <a:endParaRPr dirty="0">
              <a:solidFill>
                <a:schemeClr val="lt2"/>
              </a:solidFill>
            </a:endParaRPr>
          </a:p>
        </p:txBody>
      </p:sp>
      <p:sp>
        <p:nvSpPr>
          <p:cNvPr id="371" name="Google Shape;371;p42"/>
          <p:cNvSpPr txBox="1">
            <a:spLocks noGrp="1"/>
          </p:cNvSpPr>
          <p:nvPr>
            <p:ph type="subTitle" idx="4294967295"/>
          </p:nvPr>
        </p:nvSpPr>
        <p:spPr>
          <a:xfrm>
            <a:off x="762530" y="1252115"/>
            <a:ext cx="7042892" cy="20439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 algn="just">
              <a:buNone/>
            </a:pPr>
            <a:r>
              <a:rPr lang="es-EC" dirty="0"/>
              <a:t>Durante el período correspondiente al ejercicio fiscal 2025, se realizaron diversas adquisiciones destinadas al fortalecimiento institucional, incluyendo equipos operativos, repuestos vehiculares, materiales de oficina, equipos informáticos, implementos médicos, uniformes institucionales y materiales para mantenimiento de </a:t>
            </a:r>
            <a:r>
              <a:rPr lang="es-EC" dirty="0" smtClean="0"/>
              <a:t>infraestructura.</a:t>
            </a:r>
          </a:p>
          <a:p>
            <a:pPr marL="139700" indent="0" algn="just">
              <a:buNone/>
            </a:pPr>
            <a:endParaRPr lang="en-US" dirty="0"/>
          </a:p>
          <a:p>
            <a:pPr marL="139700" indent="0" algn="just">
              <a:buNone/>
            </a:pPr>
            <a:r>
              <a:rPr lang="es-EC" dirty="0" smtClean="0"/>
              <a:t>Todos </a:t>
            </a:r>
            <a:r>
              <a:rPr lang="es-EC" dirty="0"/>
              <a:t>los bienes adquiridos fueron ingresados al inventario institucional y registrados bajo los códigos presupuestarios correspondientes, cumpliendo con las disposiciones administrativas vigentes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2"/>
          <p:cNvSpPr txBox="1">
            <a:spLocks noGrp="1"/>
          </p:cNvSpPr>
          <p:nvPr>
            <p:ph type="title"/>
          </p:nvPr>
        </p:nvSpPr>
        <p:spPr>
          <a:xfrm>
            <a:off x="592410" y="7442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" dirty="0" smtClean="0"/>
              <a:t>BIENES Y SUMINISTROS</a:t>
            </a:r>
            <a:endParaRPr dirty="0">
              <a:solidFill>
                <a:schemeClr val="lt2"/>
              </a:solidFill>
            </a:endParaRPr>
          </a:p>
        </p:txBody>
      </p:sp>
      <p:sp>
        <p:nvSpPr>
          <p:cNvPr id="4" name="Freeform 7"/>
          <p:cNvSpPr/>
          <p:nvPr/>
        </p:nvSpPr>
        <p:spPr>
          <a:xfrm>
            <a:off x="711264" y="610966"/>
            <a:ext cx="3926252" cy="3052453"/>
          </a:xfrm>
          <a:custGeom>
            <a:avLst/>
            <a:gdLst/>
            <a:ahLst/>
            <a:cxnLst/>
            <a:rect l="l" t="t" r="r" b="b"/>
            <a:pathLst>
              <a:path w="3926252" h="3052453">
                <a:moveTo>
                  <a:pt x="0" y="0"/>
                </a:moveTo>
                <a:lnTo>
                  <a:pt x="3926251" y="0"/>
                </a:lnTo>
                <a:lnTo>
                  <a:pt x="3926251" y="3052452"/>
                </a:lnTo>
                <a:lnTo>
                  <a:pt x="0" y="30524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628" r="-631" b="-6367"/>
            </a:stretch>
          </a:blipFill>
        </p:spPr>
      </p:sp>
      <p:sp>
        <p:nvSpPr>
          <p:cNvPr id="5" name="Freeform 6"/>
          <p:cNvSpPr/>
          <p:nvPr/>
        </p:nvSpPr>
        <p:spPr>
          <a:xfrm>
            <a:off x="5074945" y="610966"/>
            <a:ext cx="2784036" cy="3052453"/>
          </a:xfrm>
          <a:custGeom>
            <a:avLst/>
            <a:gdLst/>
            <a:ahLst/>
            <a:cxnLst/>
            <a:rect l="l" t="t" r="r" b="b"/>
            <a:pathLst>
              <a:path w="2784036" h="3052453">
                <a:moveTo>
                  <a:pt x="0" y="0"/>
                </a:moveTo>
                <a:lnTo>
                  <a:pt x="2784036" y="0"/>
                </a:lnTo>
                <a:lnTo>
                  <a:pt x="2784036" y="3052452"/>
                </a:lnTo>
                <a:lnTo>
                  <a:pt x="0" y="30524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804" b="-10804"/>
            </a:stretch>
          </a:blipFill>
        </p:spPr>
      </p:sp>
      <p:sp>
        <p:nvSpPr>
          <p:cNvPr id="2" name="CuadroTexto 1"/>
          <p:cNvSpPr txBox="1"/>
          <p:nvPr/>
        </p:nvSpPr>
        <p:spPr>
          <a:xfrm>
            <a:off x="1462278" y="3722903"/>
            <a:ext cx="24242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TRAJES FORESTALES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CHAQUETON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PANTALON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BOTAS</a:t>
            </a:r>
            <a:endParaRPr lang="en-US" dirty="0"/>
          </a:p>
        </p:txBody>
      </p:sp>
      <p:sp>
        <p:nvSpPr>
          <p:cNvPr id="7" name="CuadroTexto 6"/>
          <p:cNvSpPr txBox="1"/>
          <p:nvPr/>
        </p:nvSpPr>
        <p:spPr>
          <a:xfrm>
            <a:off x="5254851" y="3722903"/>
            <a:ext cx="2424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TRAJES APÍCOLAS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79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0"/>
          <p:cNvSpPr txBox="1">
            <a:spLocks noGrp="1"/>
          </p:cNvSpPr>
          <p:nvPr>
            <p:ph type="title"/>
          </p:nvPr>
        </p:nvSpPr>
        <p:spPr>
          <a:xfrm>
            <a:off x="417388" y="874529"/>
            <a:ext cx="61875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INTRODUCCIÓN</a:t>
            </a:r>
            <a:endParaRPr dirty="0"/>
          </a:p>
        </p:txBody>
      </p:sp>
      <p:sp>
        <p:nvSpPr>
          <p:cNvPr id="325" name="Google Shape;325;p40"/>
          <p:cNvSpPr txBox="1">
            <a:spLocks noGrp="1"/>
          </p:cNvSpPr>
          <p:nvPr>
            <p:ph type="subTitle" idx="1"/>
          </p:nvPr>
        </p:nvSpPr>
        <p:spPr>
          <a:xfrm>
            <a:off x="417388" y="1969627"/>
            <a:ext cx="6187500" cy="22833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/>
            <a:r>
              <a:rPr lang="es-MX" dirty="0">
                <a:solidFill>
                  <a:srgbClr val="0A0A0A"/>
                </a:solidFill>
                <a:latin typeface="Google Sans"/>
              </a:rPr>
              <a:t>"El </a:t>
            </a:r>
            <a:r>
              <a:rPr lang="es-MX" b="1" dirty="0">
                <a:solidFill>
                  <a:srgbClr val="0A0A0A"/>
                </a:solidFill>
                <a:latin typeface="Google Sans"/>
              </a:rPr>
              <a:t>Benemérito Cuerpo de Bomberos del Cantón Balzar</a:t>
            </a:r>
            <a:r>
              <a:rPr lang="es-MX" dirty="0">
                <a:solidFill>
                  <a:srgbClr val="0A0A0A"/>
                </a:solidFill>
                <a:latin typeface="Google Sans"/>
              </a:rPr>
              <a:t>, en cumplimiento con lo establecido en la Constitución de la República del Ecuador (Art. 100 y 204) y la Ley Orgánica de Participación Ciudadana, presenta a la ciudadanía el informe de </a:t>
            </a:r>
            <a:r>
              <a:rPr lang="es-MX" b="1" dirty="0">
                <a:solidFill>
                  <a:srgbClr val="0A0A0A"/>
                </a:solidFill>
                <a:latin typeface="Google Sans"/>
              </a:rPr>
              <a:t>Rendición de Cuentas</a:t>
            </a:r>
            <a:r>
              <a:rPr lang="es-MX" dirty="0">
                <a:solidFill>
                  <a:srgbClr val="0A0A0A"/>
                </a:solidFill>
                <a:latin typeface="Google Sans"/>
              </a:rPr>
              <a:t> del periodo enero a diciembre de </a:t>
            </a:r>
            <a:r>
              <a:rPr lang="es-MX" dirty="0" smtClean="0">
                <a:solidFill>
                  <a:srgbClr val="0A0A0A"/>
                </a:solidFill>
                <a:latin typeface="Google Sans"/>
              </a:rPr>
              <a:t>2025.</a:t>
            </a:r>
          </a:p>
          <a:p>
            <a:pPr marL="0" lvl="0" indent="0" algn="just"/>
            <a:endParaRPr lang="es-MX" dirty="0">
              <a:solidFill>
                <a:srgbClr val="0A0A0A"/>
              </a:solidFill>
              <a:latin typeface="Google Sans"/>
            </a:endParaRPr>
          </a:p>
          <a:p>
            <a:pPr marL="0" indent="0" algn="just"/>
            <a:r>
              <a:rPr lang="es-MX" dirty="0">
                <a:solidFill>
                  <a:srgbClr val="0A0A0A"/>
                </a:solidFill>
                <a:latin typeface="Google Sans"/>
              </a:rPr>
              <a:t>Este informe detalla las acciones realizadas para mantener nuestras capacidades operativas, la dotación de equipamiento al personal y el mantenimiento de nuestras unidades, asegurando una respuesta efectiva ante las emergencias del </a:t>
            </a:r>
            <a:r>
              <a:rPr lang="es-MX" dirty="0" smtClean="0">
                <a:solidFill>
                  <a:srgbClr val="0A0A0A"/>
                </a:solidFill>
                <a:latin typeface="Google Sans"/>
              </a:rPr>
              <a:t>cantón.</a:t>
            </a:r>
            <a:endParaRPr lang="es-EC" dirty="0"/>
          </a:p>
          <a:p>
            <a:pPr marL="0" lvl="0" indent="0"/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2"/>
          <p:cNvSpPr txBox="1">
            <a:spLocks noGrp="1"/>
          </p:cNvSpPr>
          <p:nvPr>
            <p:ph type="title"/>
          </p:nvPr>
        </p:nvSpPr>
        <p:spPr>
          <a:xfrm>
            <a:off x="592410" y="7442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" dirty="0" smtClean="0"/>
              <a:t>BIENES Y SUMINISTROS</a:t>
            </a:r>
            <a:endParaRPr dirty="0">
              <a:solidFill>
                <a:schemeClr val="lt2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71780" y="3286339"/>
            <a:ext cx="242422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UNIFORME DEL DIARIO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CAMISA ROJA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PANTALON DE TELA AZUL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ZAPATOS DE CHAROLINE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GORRA TIPO TORTA</a:t>
            </a:r>
            <a:endParaRPr lang="en-US" dirty="0"/>
          </a:p>
        </p:txBody>
      </p:sp>
      <p:sp>
        <p:nvSpPr>
          <p:cNvPr id="8" name="Freeform 6"/>
          <p:cNvSpPr/>
          <p:nvPr/>
        </p:nvSpPr>
        <p:spPr>
          <a:xfrm>
            <a:off x="228552" y="770327"/>
            <a:ext cx="2467451" cy="2504987"/>
          </a:xfrm>
          <a:custGeom>
            <a:avLst/>
            <a:gdLst/>
            <a:ahLst/>
            <a:cxnLst/>
            <a:rect l="l" t="t" r="r" b="b"/>
            <a:pathLst>
              <a:path w="2680053" h="2796825">
                <a:moveTo>
                  <a:pt x="0" y="0"/>
                </a:moveTo>
                <a:lnTo>
                  <a:pt x="2680053" y="0"/>
                </a:lnTo>
                <a:lnTo>
                  <a:pt x="2680053" y="2796826"/>
                </a:lnTo>
                <a:lnTo>
                  <a:pt x="0" y="27968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896" b="-14870"/>
            </a:stretch>
          </a:blipFill>
        </p:spPr>
      </p:sp>
      <p:sp>
        <p:nvSpPr>
          <p:cNvPr id="9" name="Freeform 7"/>
          <p:cNvSpPr/>
          <p:nvPr/>
        </p:nvSpPr>
        <p:spPr>
          <a:xfrm>
            <a:off x="2841527" y="770326"/>
            <a:ext cx="3104707" cy="2504987"/>
          </a:xfrm>
          <a:custGeom>
            <a:avLst/>
            <a:gdLst/>
            <a:ahLst/>
            <a:cxnLst/>
            <a:rect l="l" t="t" r="r" b="b"/>
            <a:pathLst>
              <a:path w="3391020" h="2796825">
                <a:moveTo>
                  <a:pt x="0" y="0"/>
                </a:moveTo>
                <a:lnTo>
                  <a:pt x="3391021" y="0"/>
                </a:lnTo>
                <a:lnTo>
                  <a:pt x="3391021" y="2796826"/>
                </a:lnTo>
                <a:lnTo>
                  <a:pt x="0" y="27968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62" r="-2662" b="-9185"/>
            </a:stretch>
          </a:blipFill>
        </p:spPr>
      </p:sp>
      <p:sp>
        <p:nvSpPr>
          <p:cNvPr id="10" name="Freeform 9"/>
          <p:cNvSpPr/>
          <p:nvPr/>
        </p:nvSpPr>
        <p:spPr>
          <a:xfrm>
            <a:off x="6091758" y="759298"/>
            <a:ext cx="2864888" cy="2527041"/>
          </a:xfrm>
          <a:custGeom>
            <a:avLst/>
            <a:gdLst/>
            <a:ahLst/>
            <a:cxnLst/>
            <a:rect l="l" t="t" r="r" b="b"/>
            <a:pathLst>
              <a:path w="3076369" h="2796825">
                <a:moveTo>
                  <a:pt x="0" y="0"/>
                </a:moveTo>
                <a:lnTo>
                  <a:pt x="3076368" y="0"/>
                </a:lnTo>
                <a:lnTo>
                  <a:pt x="3076368" y="2796826"/>
                </a:lnTo>
                <a:lnTo>
                  <a:pt x="0" y="27968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483" r="-11734"/>
            </a:stretch>
          </a:blipFill>
        </p:spPr>
      </p:sp>
      <p:sp>
        <p:nvSpPr>
          <p:cNvPr id="11" name="CuadroTexto 10"/>
          <p:cNvSpPr txBox="1"/>
          <p:nvPr/>
        </p:nvSpPr>
        <p:spPr>
          <a:xfrm>
            <a:off x="3007892" y="3275313"/>
            <a:ext cx="2424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PALAS DE GRADOS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INSIGNIAS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6312090" y="3398509"/>
            <a:ext cx="24242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UNIFORME DE GRAN GALA PARA J1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CHAQUETA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PANTALON</a:t>
            </a:r>
          </a:p>
        </p:txBody>
      </p:sp>
    </p:spTree>
    <p:extLst>
      <p:ext uri="{BB962C8B-B14F-4D97-AF65-F5344CB8AC3E}">
        <p14:creationId xmlns:p14="http://schemas.microsoft.com/office/powerpoint/2010/main" val="223505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2"/>
          <p:cNvSpPr txBox="1">
            <a:spLocks noGrp="1"/>
          </p:cNvSpPr>
          <p:nvPr>
            <p:ph type="title"/>
          </p:nvPr>
        </p:nvSpPr>
        <p:spPr>
          <a:xfrm>
            <a:off x="592410" y="7442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" dirty="0" smtClean="0"/>
              <a:t>BIENES Y SUMINISTROS</a:t>
            </a:r>
            <a:endParaRPr dirty="0">
              <a:solidFill>
                <a:schemeClr val="lt2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175547" y="1733986"/>
            <a:ext cx="24242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FACHA DE DEPORTE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BUSO TACTICO GRIS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PANTALONETA TIPO CAMUFLADA</a:t>
            </a:r>
            <a:endParaRPr lang="en-US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4EB5373-7401-4B24-ABDE-5ACA638B57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871"/>
          <a:stretch/>
        </p:blipFill>
        <p:spPr>
          <a:xfrm>
            <a:off x="4035698" y="897297"/>
            <a:ext cx="2785088" cy="285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0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2"/>
          <p:cNvSpPr txBox="1">
            <a:spLocks noGrp="1"/>
          </p:cNvSpPr>
          <p:nvPr>
            <p:ph type="title"/>
          </p:nvPr>
        </p:nvSpPr>
        <p:spPr>
          <a:xfrm>
            <a:off x="592410" y="7442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" dirty="0" smtClean="0"/>
              <a:t>BIENES Y SUMINISTROS</a:t>
            </a:r>
            <a:endParaRPr dirty="0">
              <a:solidFill>
                <a:schemeClr val="lt2"/>
              </a:solidFill>
            </a:endParaRPr>
          </a:p>
        </p:txBody>
      </p:sp>
      <p:sp>
        <p:nvSpPr>
          <p:cNvPr id="5" name="Freeform 6"/>
          <p:cNvSpPr/>
          <p:nvPr/>
        </p:nvSpPr>
        <p:spPr>
          <a:xfrm>
            <a:off x="486972" y="2252746"/>
            <a:ext cx="3817546" cy="2392322"/>
          </a:xfrm>
          <a:custGeom>
            <a:avLst/>
            <a:gdLst/>
            <a:ahLst/>
            <a:cxnLst/>
            <a:rect l="l" t="t" r="r" b="b"/>
            <a:pathLst>
              <a:path w="3817546" h="2392322">
                <a:moveTo>
                  <a:pt x="0" y="0"/>
                </a:moveTo>
                <a:lnTo>
                  <a:pt x="3817546" y="0"/>
                </a:lnTo>
                <a:lnTo>
                  <a:pt x="3817546" y="2392321"/>
                </a:lnTo>
                <a:lnTo>
                  <a:pt x="0" y="23923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705" b="-4975"/>
            </a:stretch>
          </a:blipFill>
        </p:spPr>
      </p:sp>
      <p:sp>
        <p:nvSpPr>
          <p:cNvPr id="6" name="Freeform 9"/>
          <p:cNvSpPr/>
          <p:nvPr/>
        </p:nvSpPr>
        <p:spPr>
          <a:xfrm>
            <a:off x="4727944" y="2252746"/>
            <a:ext cx="3695383" cy="2392322"/>
          </a:xfrm>
          <a:custGeom>
            <a:avLst/>
            <a:gdLst/>
            <a:ahLst/>
            <a:cxnLst/>
            <a:rect l="l" t="t" r="r" b="b"/>
            <a:pathLst>
              <a:path w="3695383" h="2526523">
                <a:moveTo>
                  <a:pt x="0" y="0"/>
                </a:moveTo>
                <a:lnTo>
                  <a:pt x="3695383" y="0"/>
                </a:lnTo>
                <a:lnTo>
                  <a:pt x="3695383" y="2526523"/>
                </a:lnTo>
                <a:lnTo>
                  <a:pt x="0" y="25265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89" t="-8691" b="-5053"/>
            </a:stretch>
          </a:blipFill>
        </p:spPr>
      </p:sp>
      <p:sp>
        <p:nvSpPr>
          <p:cNvPr id="9" name="CuadroTexto 8"/>
          <p:cNvSpPr txBox="1"/>
          <p:nvPr/>
        </p:nvSpPr>
        <p:spPr>
          <a:xfrm>
            <a:off x="592410" y="652308"/>
            <a:ext cx="357720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INSUMOS MEDICOS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GUANTES DE NITRILO Y MASCARILLAS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VENDAS Y GASAS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COLLARES CERVICALES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TENSIOMETRO Y PULSIOXIMETROS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BOTIQUIN DE EMERGENCIAS</a:t>
            </a:r>
            <a:endParaRPr lang="en-US" dirty="0"/>
          </a:p>
        </p:txBody>
      </p:sp>
      <p:sp>
        <p:nvSpPr>
          <p:cNvPr id="10" name="CuadroTexto 9"/>
          <p:cNvSpPr txBox="1"/>
          <p:nvPr/>
        </p:nvSpPr>
        <p:spPr>
          <a:xfrm>
            <a:off x="4727944" y="1188327"/>
            <a:ext cx="3577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CAMILLA TELESCOPICA PARA LA UNIDAD DE RESCATE</a:t>
            </a:r>
          </a:p>
        </p:txBody>
      </p:sp>
    </p:spTree>
    <p:extLst>
      <p:ext uri="{BB962C8B-B14F-4D97-AF65-F5344CB8AC3E}">
        <p14:creationId xmlns:p14="http://schemas.microsoft.com/office/powerpoint/2010/main" val="4937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2"/>
          <p:cNvSpPr txBox="1">
            <a:spLocks noGrp="1"/>
          </p:cNvSpPr>
          <p:nvPr>
            <p:ph type="title"/>
          </p:nvPr>
        </p:nvSpPr>
        <p:spPr>
          <a:xfrm>
            <a:off x="592410" y="7442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" dirty="0" smtClean="0"/>
              <a:t>BIENES Y SUMINISTROS</a:t>
            </a:r>
            <a:endParaRPr dirty="0">
              <a:solidFill>
                <a:schemeClr val="lt2"/>
              </a:solidFill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592410" y="647128"/>
            <a:ext cx="7961709" cy="754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5"/>
              </a:lnSpc>
              <a:spcBef>
                <a:spcPct val="0"/>
              </a:spcBef>
            </a:pPr>
            <a:r>
              <a:rPr lang="en-US" b="1" dirty="0" smtClea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VEHÍCULO DOBLE CABINA MARCA GREAT WALL</a:t>
            </a:r>
          </a:p>
          <a:p>
            <a:pPr algn="ctr">
              <a:lnSpc>
                <a:spcPts val="3045"/>
              </a:lnSpc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USO PARA EMERGENCIAS, INSPECCIONES Y MOVILIZACIÓN DE PERSONAL</a:t>
            </a:r>
            <a:r>
              <a:rPr lang="en-US" sz="2175" dirty="0" smtClea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lang="en-US" sz="2175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" name="Freeform 6"/>
          <p:cNvSpPr/>
          <p:nvPr/>
        </p:nvSpPr>
        <p:spPr>
          <a:xfrm>
            <a:off x="1648047" y="1518459"/>
            <a:ext cx="5592726" cy="3244927"/>
          </a:xfrm>
          <a:custGeom>
            <a:avLst/>
            <a:gdLst/>
            <a:ahLst/>
            <a:cxnLst/>
            <a:rect l="l" t="t" r="r" b="b"/>
            <a:pathLst>
              <a:path w="6925052" h="4304183">
                <a:moveTo>
                  <a:pt x="0" y="0"/>
                </a:moveTo>
                <a:lnTo>
                  <a:pt x="6925051" y="0"/>
                </a:lnTo>
                <a:lnTo>
                  <a:pt x="6925051" y="4304183"/>
                </a:lnTo>
                <a:lnTo>
                  <a:pt x="0" y="43041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85" b="-1485"/>
            </a:stretch>
          </a:blipFill>
        </p:spPr>
      </p:sp>
    </p:spTree>
    <p:extLst>
      <p:ext uri="{BB962C8B-B14F-4D97-AF65-F5344CB8AC3E}">
        <p14:creationId xmlns:p14="http://schemas.microsoft.com/office/powerpoint/2010/main" val="23569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3"/>
          <p:cNvSpPr txBox="1">
            <a:spLocks noGrp="1"/>
          </p:cNvSpPr>
          <p:nvPr>
            <p:ph type="subTitle" idx="1"/>
          </p:nvPr>
        </p:nvSpPr>
        <p:spPr>
          <a:xfrm>
            <a:off x="2328394" y="1149312"/>
            <a:ext cx="4609800" cy="52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EQUIPOS TECNOLOGICOS</a:t>
            </a:r>
            <a:endParaRPr dirty="0"/>
          </a:p>
        </p:txBody>
      </p:sp>
      <p:sp>
        <p:nvSpPr>
          <p:cNvPr id="393" name="Google Shape;393;p43"/>
          <p:cNvSpPr txBox="1">
            <a:spLocks noGrp="1"/>
          </p:cNvSpPr>
          <p:nvPr>
            <p:ph type="subTitle" idx="2"/>
          </p:nvPr>
        </p:nvSpPr>
        <p:spPr>
          <a:xfrm>
            <a:off x="2328394" y="2729145"/>
            <a:ext cx="4609800" cy="52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MATERIALES DE OFICINAS</a:t>
            </a:r>
            <a:endParaRPr dirty="0"/>
          </a:p>
        </p:txBody>
      </p:sp>
      <p:sp>
        <p:nvSpPr>
          <p:cNvPr id="395" name="Google Shape;395;p43"/>
          <p:cNvSpPr txBox="1">
            <a:spLocks noGrp="1"/>
          </p:cNvSpPr>
          <p:nvPr>
            <p:ph type="subTitle" idx="4"/>
          </p:nvPr>
        </p:nvSpPr>
        <p:spPr>
          <a:xfrm>
            <a:off x="2834425" y="1635549"/>
            <a:ext cx="4609800" cy="7559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" dirty="0" smtClean="0"/>
              <a:t>COMPUTADORA DE ESCRITORIO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" dirty="0" smtClean="0"/>
              <a:t>IMPRESORA MULTIFUNCIONAL EPSON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" dirty="0" smtClean="0"/>
              <a:t>IMPRESORA MULTIFUNCIONAL BROTHER</a:t>
            </a:r>
            <a:endParaRPr dirty="0"/>
          </a:p>
        </p:txBody>
      </p:sp>
      <p:sp>
        <p:nvSpPr>
          <p:cNvPr id="396" name="Google Shape;396;p43"/>
          <p:cNvSpPr txBox="1">
            <a:spLocks noGrp="1"/>
          </p:cNvSpPr>
          <p:nvPr>
            <p:ph type="subTitle" idx="5"/>
          </p:nvPr>
        </p:nvSpPr>
        <p:spPr>
          <a:xfrm>
            <a:off x="2848857" y="3213643"/>
            <a:ext cx="4609800" cy="7559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" dirty="0" smtClean="0"/>
              <a:t>RESMAS DE PAPEL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" dirty="0" smtClean="0"/>
              <a:t>ARCHIVADORES Y CARPETAS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" dirty="0" smtClean="0"/>
              <a:t>FORMULARIOS INSTITUCIONALES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" dirty="0" smtClean="0"/>
              <a:t>TALONARIO DE CITACIONES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" dirty="0" smtClean="0"/>
              <a:t>TINTAS PARA IMPRESORAS</a:t>
            </a:r>
            <a:endParaRPr dirty="0"/>
          </a:p>
        </p:txBody>
      </p:sp>
      <p:sp>
        <p:nvSpPr>
          <p:cNvPr id="397" name="Google Shape;397;p4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BIENES Y SUMINISTROS</a:t>
            </a:r>
            <a:endParaRPr dirty="0">
              <a:solidFill>
                <a:schemeClr val="lt2"/>
              </a:solidFill>
            </a:endParaRPr>
          </a:p>
        </p:txBody>
      </p:sp>
      <p:grpSp>
        <p:nvGrpSpPr>
          <p:cNvPr id="402" name="Google Shape;402;p43"/>
          <p:cNvGrpSpPr/>
          <p:nvPr/>
        </p:nvGrpSpPr>
        <p:grpSpPr>
          <a:xfrm>
            <a:off x="2043008" y="2664588"/>
            <a:ext cx="358794" cy="470664"/>
            <a:chOff x="4053250" y="3241025"/>
            <a:chExt cx="265400" cy="348150"/>
          </a:xfrm>
        </p:grpSpPr>
        <p:sp>
          <p:nvSpPr>
            <p:cNvPr id="403" name="Google Shape;403;p43"/>
            <p:cNvSpPr/>
            <p:nvPr/>
          </p:nvSpPr>
          <p:spPr>
            <a:xfrm>
              <a:off x="4053250" y="3241025"/>
              <a:ext cx="265400" cy="348150"/>
            </a:xfrm>
            <a:custGeom>
              <a:avLst/>
              <a:gdLst/>
              <a:ahLst/>
              <a:cxnLst/>
              <a:rect l="l" t="t" r="r" b="b"/>
              <a:pathLst>
                <a:path w="10616" h="13926" extrusionOk="0">
                  <a:moveTo>
                    <a:pt x="5310" y="4925"/>
                  </a:moveTo>
                  <a:cubicBezTo>
                    <a:pt x="6250" y="4925"/>
                    <a:pt x="7191" y="5283"/>
                    <a:pt x="7907" y="5999"/>
                  </a:cubicBezTo>
                  <a:cubicBezTo>
                    <a:pt x="9340" y="7430"/>
                    <a:pt x="9338" y="9760"/>
                    <a:pt x="7907" y="11191"/>
                  </a:cubicBezTo>
                  <a:cubicBezTo>
                    <a:pt x="7189" y="11906"/>
                    <a:pt x="6250" y="12264"/>
                    <a:pt x="5310" y="12264"/>
                  </a:cubicBezTo>
                  <a:cubicBezTo>
                    <a:pt x="4371" y="12264"/>
                    <a:pt x="3432" y="11906"/>
                    <a:pt x="2715" y="11191"/>
                  </a:cubicBezTo>
                  <a:cubicBezTo>
                    <a:pt x="1282" y="9760"/>
                    <a:pt x="1282" y="7430"/>
                    <a:pt x="2715" y="5999"/>
                  </a:cubicBezTo>
                  <a:cubicBezTo>
                    <a:pt x="3430" y="5283"/>
                    <a:pt x="4370" y="4925"/>
                    <a:pt x="5310" y="4925"/>
                  </a:cubicBezTo>
                  <a:close/>
                  <a:moveTo>
                    <a:pt x="5310" y="1"/>
                  </a:moveTo>
                  <a:lnTo>
                    <a:pt x="1404" y="5014"/>
                  </a:lnTo>
                  <a:cubicBezTo>
                    <a:pt x="501" y="5986"/>
                    <a:pt x="1" y="7266"/>
                    <a:pt x="8" y="8596"/>
                  </a:cubicBezTo>
                  <a:cubicBezTo>
                    <a:pt x="8" y="11519"/>
                    <a:pt x="2387" y="13925"/>
                    <a:pt x="5310" y="13925"/>
                  </a:cubicBezTo>
                  <a:cubicBezTo>
                    <a:pt x="8235" y="13925"/>
                    <a:pt x="10614" y="11519"/>
                    <a:pt x="10614" y="8596"/>
                  </a:cubicBezTo>
                  <a:cubicBezTo>
                    <a:pt x="10616" y="7513"/>
                    <a:pt x="10286" y="6455"/>
                    <a:pt x="9665" y="5567"/>
                  </a:cubicBezTo>
                  <a:cubicBezTo>
                    <a:pt x="9533" y="5379"/>
                    <a:pt x="9390" y="5200"/>
                    <a:pt x="9233" y="5032"/>
                  </a:cubicBezTo>
                  <a:lnTo>
                    <a:pt x="53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3"/>
            <p:cNvSpPr/>
            <p:nvPr/>
          </p:nvSpPr>
          <p:spPr>
            <a:xfrm>
              <a:off x="4107700" y="3384525"/>
              <a:ext cx="156650" cy="142775"/>
            </a:xfrm>
            <a:custGeom>
              <a:avLst/>
              <a:gdLst/>
              <a:ahLst/>
              <a:cxnLst/>
              <a:rect l="l" t="t" r="r" b="b"/>
              <a:pathLst>
                <a:path w="6266" h="5711" extrusionOk="0">
                  <a:moveTo>
                    <a:pt x="4287" y="1125"/>
                  </a:moveTo>
                  <a:lnTo>
                    <a:pt x="4863" y="1701"/>
                  </a:lnTo>
                  <a:lnTo>
                    <a:pt x="3710" y="2856"/>
                  </a:lnTo>
                  <a:lnTo>
                    <a:pt x="4864" y="4008"/>
                  </a:lnTo>
                  <a:lnTo>
                    <a:pt x="4287" y="4586"/>
                  </a:lnTo>
                  <a:lnTo>
                    <a:pt x="3134" y="3432"/>
                  </a:lnTo>
                  <a:lnTo>
                    <a:pt x="1978" y="4586"/>
                  </a:lnTo>
                  <a:lnTo>
                    <a:pt x="1402" y="4008"/>
                  </a:lnTo>
                  <a:lnTo>
                    <a:pt x="2556" y="2856"/>
                  </a:lnTo>
                  <a:lnTo>
                    <a:pt x="1402" y="1701"/>
                  </a:lnTo>
                  <a:lnTo>
                    <a:pt x="1979" y="1125"/>
                  </a:lnTo>
                  <a:lnTo>
                    <a:pt x="3132" y="2278"/>
                  </a:lnTo>
                  <a:lnTo>
                    <a:pt x="4287" y="1125"/>
                  </a:lnTo>
                  <a:close/>
                  <a:moveTo>
                    <a:pt x="3127" y="1"/>
                  </a:moveTo>
                  <a:cubicBezTo>
                    <a:pt x="2372" y="1"/>
                    <a:pt x="1647" y="302"/>
                    <a:pt x="1113" y="837"/>
                  </a:cubicBezTo>
                  <a:cubicBezTo>
                    <a:pt x="1" y="1949"/>
                    <a:pt x="1" y="3762"/>
                    <a:pt x="1113" y="4876"/>
                  </a:cubicBezTo>
                  <a:cubicBezTo>
                    <a:pt x="1670" y="5432"/>
                    <a:pt x="2401" y="5710"/>
                    <a:pt x="3132" y="5710"/>
                  </a:cubicBezTo>
                  <a:cubicBezTo>
                    <a:pt x="3864" y="5710"/>
                    <a:pt x="4596" y="5432"/>
                    <a:pt x="5153" y="4876"/>
                  </a:cubicBezTo>
                  <a:cubicBezTo>
                    <a:pt x="6265" y="3762"/>
                    <a:pt x="6265" y="1949"/>
                    <a:pt x="5153" y="837"/>
                  </a:cubicBezTo>
                  <a:cubicBezTo>
                    <a:pt x="4618" y="302"/>
                    <a:pt x="3893" y="2"/>
                    <a:pt x="3138" y="2"/>
                  </a:cubicBezTo>
                  <a:cubicBezTo>
                    <a:pt x="3136" y="2"/>
                    <a:pt x="3134" y="2"/>
                    <a:pt x="3132" y="2"/>
                  </a:cubicBezTo>
                  <a:lnTo>
                    <a:pt x="3132" y="1"/>
                  </a:lnTo>
                  <a:cubicBezTo>
                    <a:pt x="3131" y="1"/>
                    <a:pt x="3129" y="1"/>
                    <a:pt x="31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5" name="Google Shape;405;p43"/>
          <p:cNvGrpSpPr/>
          <p:nvPr/>
        </p:nvGrpSpPr>
        <p:grpSpPr>
          <a:xfrm>
            <a:off x="2042994" y="3864718"/>
            <a:ext cx="358828" cy="470698"/>
            <a:chOff x="3300475" y="2680900"/>
            <a:chExt cx="265425" cy="348175"/>
          </a:xfrm>
        </p:grpSpPr>
        <p:sp>
          <p:nvSpPr>
            <p:cNvPr id="406" name="Google Shape;406;p43"/>
            <p:cNvSpPr/>
            <p:nvPr/>
          </p:nvSpPr>
          <p:spPr>
            <a:xfrm>
              <a:off x="3300475" y="2680900"/>
              <a:ext cx="265425" cy="348175"/>
            </a:xfrm>
            <a:custGeom>
              <a:avLst/>
              <a:gdLst/>
              <a:ahLst/>
              <a:cxnLst/>
              <a:rect l="l" t="t" r="r" b="b"/>
              <a:pathLst>
                <a:path w="10617" h="13927" extrusionOk="0">
                  <a:moveTo>
                    <a:pt x="5311" y="4923"/>
                  </a:moveTo>
                  <a:cubicBezTo>
                    <a:pt x="7335" y="4923"/>
                    <a:pt x="8981" y="6571"/>
                    <a:pt x="8981" y="8596"/>
                  </a:cubicBezTo>
                  <a:cubicBezTo>
                    <a:pt x="8981" y="10620"/>
                    <a:pt x="7335" y="12268"/>
                    <a:pt x="5311" y="12268"/>
                  </a:cubicBezTo>
                  <a:cubicBezTo>
                    <a:pt x="3284" y="12268"/>
                    <a:pt x="1638" y="10620"/>
                    <a:pt x="1638" y="8596"/>
                  </a:cubicBezTo>
                  <a:cubicBezTo>
                    <a:pt x="1638" y="6571"/>
                    <a:pt x="3286" y="4923"/>
                    <a:pt x="5311" y="4923"/>
                  </a:cubicBezTo>
                  <a:close/>
                  <a:moveTo>
                    <a:pt x="5311" y="1"/>
                  </a:moveTo>
                  <a:lnTo>
                    <a:pt x="1405" y="5014"/>
                  </a:lnTo>
                  <a:cubicBezTo>
                    <a:pt x="500" y="5987"/>
                    <a:pt x="1" y="7268"/>
                    <a:pt x="8" y="8596"/>
                  </a:cubicBezTo>
                  <a:cubicBezTo>
                    <a:pt x="8" y="11519"/>
                    <a:pt x="2387" y="13927"/>
                    <a:pt x="5311" y="13927"/>
                  </a:cubicBezTo>
                  <a:cubicBezTo>
                    <a:pt x="8236" y="13927"/>
                    <a:pt x="10615" y="11519"/>
                    <a:pt x="10615" y="8596"/>
                  </a:cubicBezTo>
                  <a:cubicBezTo>
                    <a:pt x="10616" y="7513"/>
                    <a:pt x="10285" y="6456"/>
                    <a:pt x="9665" y="5569"/>
                  </a:cubicBezTo>
                  <a:cubicBezTo>
                    <a:pt x="9533" y="5381"/>
                    <a:pt x="9389" y="5202"/>
                    <a:pt x="9232" y="5032"/>
                  </a:cubicBezTo>
                  <a:lnTo>
                    <a:pt x="53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3"/>
            <p:cNvSpPr/>
            <p:nvPr/>
          </p:nvSpPr>
          <p:spPr>
            <a:xfrm>
              <a:off x="3361850" y="2824400"/>
              <a:ext cx="142800" cy="142800"/>
            </a:xfrm>
            <a:custGeom>
              <a:avLst/>
              <a:gdLst/>
              <a:ahLst/>
              <a:cxnLst/>
              <a:rect l="l" t="t" r="r" b="b"/>
              <a:pathLst>
                <a:path w="5712" h="5712" extrusionOk="0">
                  <a:moveTo>
                    <a:pt x="4896" y="2447"/>
                  </a:moveTo>
                  <a:lnTo>
                    <a:pt x="4896" y="3264"/>
                  </a:lnTo>
                  <a:lnTo>
                    <a:pt x="817" y="3264"/>
                  </a:lnTo>
                  <a:lnTo>
                    <a:pt x="817" y="2447"/>
                  </a:lnTo>
                  <a:close/>
                  <a:moveTo>
                    <a:pt x="2856" y="1"/>
                  </a:moveTo>
                  <a:cubicBezTo>
                    <a:pt x="1281" y="1"/>
                    <a:pt x="1" y="1281"/>
                    <a:pt x="1" y="2856"/>
                  </a:cubicBezTo>
                  <a:cubicBezTo>
                    <a:pt x="1" y="4430"/>
                    <a:pt x="1281" y="5712"/>
                    <a:pt x="2856" y="5712"/>
                  </a:cubicBezTo>
                  <a:cubicBezTo>
                    <a:pt x="4430" y="5712"/>
                    <a:pt x="5712" y="4430"/>
                    <a:pt x="5712" y="2856"/>
                  </a:cubicBezTo>
                  <a:cubicBezTo>
                    <a:pt x="5712" y="1281"/>
                    <a:pt x="4430" y="1"/>
                    <a:pt x="28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8" name="Google Shape;408;p43"/>
          <p:cNvGrpSpPr/>
          <p:nvPr/>
        </p:nvGrpSpPr>
        <p:grpSpPr>
          <a:xfrm>
            <a:off x="2043008" y="1464473"/>
            <a:ext cx="358794" cy="470664"/>
            <a:chOff x="4053250" y="2124825"/>
            <a:chExt cx="265400" cy="348150"/>
          </a:xfrm>
        </p:grpSpPr>
        <p:sp>
          <p:nvSpPr>
            <p:cNvPr id="409" name="Google Shape;409;p43"/>
            <p:cNvSpPr/>
            <p:nvPr/>
          </p:nvSpPr>
          <p:spPr>
            <a:xfrm>
              <a:off x="4114625" y="2268300"/>
              <a:ext cx="142800" cy="142800"/>
            </a:xfrm>
            <a:custGeom>
              <a:avLst/>
              <a:gdLst/>
              <a:ahLst/>
              <a:cxnLst/>
              <a:rect l="l" t="t" r="r" b="b"/>
              <a:pathLst>
                <a:path w="5712" h="5712" extrusionOk="0">
                  <a:moveTo>
                    <a:pt x="3264" y="816"/>
                  </a:moveTo>
                  <a:lnTo>
                    <a:pt x="3264" y="2448"/>
                  </a:lnTo>
                  <a:lnTo>
                    <a:pt x="4896" y="2448"/>
                  </a:lnTo>
                  <a:lnTo>
                    <a:pt x="4896" y="3264"/>
                  </a:lnTo>
                  <a:lnTo>
                    <a:pt x="3264" y="3264"/>
                  </a:lnTo>
                  <a:lnTo>
                    <a:pt x="3264" y="4896"/>
                  </a:lnTo>
                  <a:lnTo>
                    <a:pt x="2448" y="4896"/>
                  </a:lnTo>
                  <a:lnTo>
                    <a:pt x="2448" y="3264"/>
                  </a:lnTo>
                  <a:lnTo>
                    <a:pt x="818" y="3264"/>
                  </a:lnTo>
                  <a:lnTo>
                    <a:pt x="818" y="2448"/>
                  </a:lnTo>
                  <a:lnTo>
                    <a:pt x="2448" y="2448"/>
                  </a:lnTo>
                  <a:lnTo>
                    <a:pt x="2448" y="816"/>
                  </a:lnTo>
                  <a:close/>
                  <a:moveTo>
                    <a:pt x="2855" y="0"/>
                  </a:moveTo>
                  <a:cubicBezTo>
                    <a:pt x="1281" y="0"/>
                    <a:pt x="0" y="1281"/>
                    <a:pt x="0" y="2855"/>
                  </a:cubicBezTo>
                  <a:cubicBezTo>
                    <a:pt x="0" y="4431"/>
                    <a:pt x="1281" y="5712"/>
                    <a:pt x="2855" y="5712"/>
                  </a:cubicBezTo>
                  <a:cubicBezTo>
                    <a:pt x="4430" y="5712"/>
                    <a:pt x="5712" y="4431"/>
                    <a:pt x="5712" y="2857"/>
                  </a:cubicBezTo>
                  <a:cubicBezTo>
                    <a:pt x="5712" y="1281"/>
                    <a:pt x="4430" y="0"/>
                    <a:pt x="28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3"/>
            <p:cNvSpPr/>
            <p:nvPr/>
          </p:nvSpPr>
          <p:spPr>
            <a:xfrm>
              <a:off x="4053250" y="2124825"/>
              <a:ext cx="265400" cy="348150"/>
            </a:xfrm>
            <a:custGeom>
              <a:avLst/>
              <a:gdLst/>
              <a:ahLst/>
              <a:cxnLst/>
              <a:rect l="l" t="t" r="r" b="b"/>
              <a:pathLst>
                <a:path w="10616" h="13926" extrusionOk="0">
                  <a:moveTo>
                    <a:pt x="5310" y="4924"/>
                  </a:moveTo>
                  <a:cubicBezTo>
                    <a:pt x="7335" y="4924"/>
                    <a:pt x="8983" y="6571"/>
                    <a:pt x="8983" y="8594"/>
                  </a:cubicBezTo>
                  <a:cubicBezTo>
                    <a:pt x="8983" y="10619"/>
                    <a:pt x="7335" y="12267"/>
                    <a:pt x="5310" y="12267"/>
                  </a:cubicBezTo>
                  <a:cubicBezTo>
                    <a:pt x="3284" y="12267"/>
                    <a:pt x="1638" y="10620"/>
                    <a:pt x="1638" y="8594"/>
                  </a:cubicBezTo>
                  <a:cubicBezTo>
                    <a:pt x="1638" y="6570"/>
                    <a:pt x="3286" y="4924"/>
                    <a:pt x="5310" y="4924"/>
                  </a:cubicBezTo>
                  <a:close/>
                  <a:moveTo>
                    <a:pt x="5310" y="1"/>
                  </a:moveTo>
                  <a:lnTo>
                    <a:pt x="1404" y="5014"/>
                  </a:lnTo>
                  <a:cubicBezTo>
                    <a:pt x="501" y="5986"/>
                    <a:pt x="1" y="7267"/>
                    <a:pt x="8" y="8594"/>
                  </a:cubicBezTo>
                  <a:cubicBezTo>
                    <a:pt x="8" y="11520"/>
                    <a:pt x="2387" y="13926"/>
                    <a:pt x="5310" y="13926"/>
                  </a:cubicBezTo>
                  <a:cubicBezTo>
                    <a:pt x="8235" y="13926"/>
                    <a:pt x="10614" y="11520"/>
                    <a:pt x="10614" y="8594"/>
                  </a:cubicBezTo>
                  <a:cubicBezTo>
                    <a:pt x="10616" y="7513"/>
                    <a:pt x="10286" y="6455"/>
                    <a:pt x="9665" y="5567"/>
                  </a:cubicBezTo>
                  <a:cubicBezTo>
                    <a:pt x="9533" y="5380"/>
                    <a:pt x="9390" y="5200"/>
                    <a:pt x="9233" y="5033"/>
                  </a:cubicBezTo>
                  <a:lnTo>
                    <a:pt x="53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9"/>
          <p:cNvSpPr txBox="1">
            <a:spLocks noGrp="1"/>
          </p:cNvSpPr>
          <p:nvPr>
            <p:ph type="title"/>
          </p:nvPr>
        </p:nvSpPr>
        <p:spPr>
          <a:xfrm>
            <a:off x="1414130" y="2451457"/>
            <a:ext cx="701477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GESTIÓN DE TALENTO HUMANO</a:t>
            </a:r>
            <a:endParaRPr dirty="0"/>
          </a:p>
        </p:txBody>
      </p:sp>
      <p:sp>
        <p:nvSpPr>
          <p:cNvPr id="318" name="Google Shape;318;p39"/>
          <p:cNvSpPr txBox="1">
            <a:spLocks noGrp="1"/>
          </p:cNvSpPr>
          <p:nvPr>
            <p:ph type="title" idx="2"/>
          </p:nvPr>
        </p:nvSpPr>
        <p:spPr>
          <a:xfrm>
            <a:off x="7069600" y="879550"/>
            <a:ext cx="1359300" cy="9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03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144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28;p45"/>
          <p:cNvSpPr txBox="1">
            <a:spLocks noGrp="1"/>
          </p:cNvSpPr>
          <p:nvPr>
            <p:ph type="title"/>
          </p:nvPr>
        </p:nvSpPr>
        <p:spPr>
          <a:xfrm>
            <a:off x="613674" y="20047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 smtClean="0">
                <a:solidFill>
                  <a:schemeClr val="bg1"/>
                </a:solidFill>
              </a:rPr>
              <a:t>FORMACIÓN Y CAPACITACIÓN</a:t>
            </a:r>
            <a:endParaRPr sz="2000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13674" y="1532513"/>
            <a:ext cx="7825562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El Benemérito Cuerpo de Bomberos del Cantón Balzar, a través de la Unidad Administrativa de Talento Humano, ha venido ejecutando diversos eventos de capacitación y formación con el propósito de optimizar el rendimiento del personal perteneciente a esta entidad. Estas acciones se desarrollan mediante procesos orientados a la adquisición y actualización de conocimientos, así como al fortalecimiento de técnicas, habilidades y valores acordes con los avances tecnológicos, métodos y procedimientos en los distintos campos de aplicación del saber humano.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28;p45"/>
          <p:cNvSpPr txBox="1">
            <a:spLocks noGrp="1"/>
          </p:cNvSpPr>
          <p:nvPr>
            <p:ph type="title"/>
          </p:nvPr>
        </p:nvSpPr>
        <p:spPr>
          <a:xfrm>
            <a:off x="613674" y="20047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 smtClean="0">
                <a:solidFill>
                  <a:schemeClr val="bg1"/>
                </a:solidFill>
              </a:rPr>
              <a:t>FORMACIÓN Y CAPACITACIÓN</a:t>
            </a:r>
            <a:endParaRPr sz="2000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18977" y="1293206"/>
            <a:ext cx="3391786" cy="2202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C" b="1" dirty="0"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GESTION ADMINISTRATIVA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Century" panose="02040604050505020304" pitchFamily="18" charset="0"/>
              <a:buChar char="-"/>
            </a:pPr>
            <a:r>
              <a:rPr lang="es-EC" dirty="0"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Contratación Publica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Century" panose="02040604050505020304" pitchFamily="18" charset="0"/>
              <a:buChar char="-"/>
            </a:pPr>
            <a:r>
              <a:rPr lang="es-EC" dirty="0"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Manejo, uso y administración de bienes del guardalmacén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Century" panose="02040604050505020304" pitchFamily="18" charset="0"/>
              <a:buChar char="-"/>
            </a:pPr>
            <a:r>
              <a:rPr lang="es-EC" dirty="0"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Administración del Talento Humano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Century" panose="02040604050505020304" pitchFamily="18" charset="0"/>
              <a:buChar char="-"/>
            </a:pPr>
            <a:r>
              <a:rPr lang="es-EC" dirty="0"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Normas de Control </a:t>
            </a:r>
            <a:r>
              <a:rPr lang="es-EC" dirty="0" smtClean="0"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Interno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Century" panose="02040604050505020304" pitchFamily="18" charset="0"/>
              <a:buChar char="-"/>
            </a:pPr>
            <a:r>
              <a:rPr lang="es-EC" dirty="0" smtClean="0"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s-EC" dirty="0" smtClean="0">
                <a:effectLst/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omunicación Social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66" y="853912"/>
            <a:ext cx="2715541" cy="2065717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2" b="39064"/>
          <a:stretch/>
        </p:blipFill>
        <p:spPr bwMode="auto">
          <a:xfrm>
            <a:off x="6166884" y="2919630"/>
            <a:ext cx="2824944" cy="20966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5907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28;p45"/>
          <p:cNvSpPr txBox="1">
            <a:spLocks noGrp="1"/>
          </p:cNvSpPr>
          <p:nvPr>
            <p:ph type="title"/>
          </p:nvPr>
        </p:nvSpPr>
        <p:spPr>
          <a:xfrm>
            <a:off x="613674" y="20047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 smtClean="0">
                <a:solidFill>
                  <a:schemeClr val="bg1"/>
                </a:solidFill>
              </a:rPr>
              <a:t>FORMACIÓN Y CAPACITACIÓN</a:t>
            </a:r>
            <a:endParaRPr sz="2000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754911" y="1420796"/>
            <a:ext cx="300901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b="1" dirty="0">
                <a:latin typeface="Century" panose="02040604050505020304" pitchFamily="18" charset="0"/>
              </a:rPr>
              <a:t>GESTION OPERATIVA</a:t>
            </a:r>
            <a:endParaRPr lang="en-US" dirty="0">
              <a:latin typeface="Century" panose="020406040505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>
                <a:latin typeface="Century" panose="02040604050505020304" pitchFamily="18" charset="0"/>
              </a:rPr>
              <a:t>Cuerdas y Nudo</a:t>
            </a:r>
            <a:endParaRPr lang="en-US" dirty="0">
              <a:latin typeface="Century" panose="020406040505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>
                <a:latin typeface="Century" panose="02040604050505020304" pitchFamily="18" charset="0"/>
              </a:rPr>
              <a:t>Rescate Acuático</a:t>
            </a:r>
            <a:endParaRPr lang="en-US" dirty="0">
              <a:latin typeface="Century" panose="020406040505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>
                <a:latin typeface="Century" panose="02040604050505020304" pitchFamily="18" charset="0"/>
              </a:rPr>
              <a:t>Primera respuesta de incendios en gasolineras</a:t>
            </a:r>
            <a:endParaRPr lang="en-US" dirty="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Century" panose="02040604050505020304" pitchFamily="18" charset="0"/>
              </a:rPr>
              <a:t>Reentrenamiento Bomberil (Cantón </a:t>
            </a:r>
            <a:r>
              <a:rPr lang="es-ES" dirty="0" smtClean="0">
                <a:latin typeface="Century" panose="02040604050505020304" pitchFamily="18" charset="0"/>
              </a:rPr>
              <a:t>Daule)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effectLst/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Atención Pre Hospitalaria</a:t>
            </a:r>
            <a:endParaRPr lang="en-US" dirty="0">
              <a:effectLst/>
              <a:latin typeface="Century" panose="020406040505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9" b="39913"/>
          <a:stretch/>
        </p:blipFill>
        <p:spPr bwMode="auto">
          <a:xfrm>
            <a:off x="4571999" y="1148929"/>
            <a:ext cx="3370521" cy="27106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4933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28;p45"/>
          <p:cNvSpPr txBox="1">
            <a:spLocks noGrp="1"/>
          </p:cNvSpPr>
          <p:nvPr>
            <p:ph type="title"/>
          </p:nvPr>
        </p:nvSpPr>
        <p:spPr>
          <a:xfrm>
            <a:off x="613674" y="20047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 smtClean="0">
                <a:solidFill>
                  <a:schemeClr val="bg1"/>
                </a:solidFill>
              </a:rPr>
              <a:t>FORMACIÓN Y CAPACITACIÓN</a:t>
            </a:r>
            <a:endParaRPr sz="2000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12" y="1355873"/>
            <a:ext cx="3729990" cy="2495550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673" y="1355873"/>
            <a:ext cx="3583173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6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9"/>
          <p:cNvSpPr txBox="1">
            <a:spLocks noGrp="1"/>
          </p:cNvSpPr>
          <p:nvPr>
            <p:ph type="title"/>
          </p:nvPr>
        </p:nvSpPr>
        <p:spPr>
          <a:xfrm>
            <a:off x="3378100" y="2451457"/>
            <a:ext cx="50508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GESTIÓN OPERATIVA</a:t>
            </a:r>
            <a:endParaRPr dirty="0"/>
          </a:p>
        </p:txBody>
      </p:sp>
      <p:sp>
        <p:nvSpPr>
          <p:cNvPr id="318" name="Google Shape;318;p39"/>
          <p:cNvSpPr txBox="1">
            <a:spLocks noGrp="1"/>
          </p:cNvSpPr>
          <p:nvPr>
            <p:ph type="title" idx="2"/>
          </p:nvPr>
        </p:nvSpPr>
        <p:spPr>
          <a:xfrm>
            <a:off x="7069600" y="879550"/>
            <a:ext cx="1359300" cy="9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01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28;p45"/>
          <p:cNvSpPr txBox="1">
            <a:spLocks noGrp="1"/>
          </p:cNvSpPr>
          <p:nvPr>
            <p:ph type="title"/>
          </p:nvPr>
        </p:nvSpPr>
        <p:spPr>
          <a:xfrm>
            <a:off x="613674" y="20047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 smtClean="0">
                <a:solidFill>
                  <a:schemeClr val="bg1"/>
                </a:solidFill>
              </a:rPr>
              <a:t>FORMACIÓN Y CAPACITACIÓN</a:t>
            </a:r>
            <a:endParaRPr sz="2000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03" y="1182672"/>
            <a:ext cx="4156843" cy="277014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795" y="1182672"/>
            <a:ext cx="4161721" cy="277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63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28;p45"/>
          <p:cNvSpPr txBox="1">
            <a:spLocks noGrp="1"/>
          </p:cNvSpPr>
          <p:nvPr>
            <p:ph type="title"/>
          </p:nvPr>
        </p:nvSpPr>
        <p:spPr>
          <a:xfrm>
            <a:off x="613674" y="20047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 smtClean="0">
                <a:solidFill>
                  <a:schemeClr val="bg1"/>
                </a:solidFill>
              </a:rPr>
              <a:t>FORMACIÓN Y CAPACITACIÓN</a:t>
            </a:r>
            <a:endParaRPr sz="2000" dirty="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29" y="1450177"/>
            <a:ext cx="3019425" cy="2264410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366" y="1219791"/>
            <a:ext cx="2219325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8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5"/>
          <p:cNvSpPr txBox="1">
            <a:spLocks noGrp="1"/>
          </p:cNvSpPr>
          <p:nvPr>
            <p:ph type="title"/>
          </p:nvPr>
        </p:nvSpPr>
        <p:spPr>
          <a:xfrm>
            <a:off x="1017712" y="94150"/>
            <a:ext cx="7704000" cy="9159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 smtClean="0"/>
              <a:t>CURSO VACACIONAL BOMBEROS JUNIOR 2025</a:t>
            </a:r>
            <a:endParaRPr sz="1800" dirty="0"/>
          </a:p>
        </p:txBody>
      </p:sp>
      <p:sp>
        <p:nvSpPr>
          <p:cNvPr id="10" name="Rectángulo 9"/>
          <p:cNvSpPr/>
          <p:nvPr/>
        </p:nvSpPr>
        <p:spPr>
          <a:xfrm>
            <a:off x="542260" y="1010092"/>
            <a:ext cx="3030279" cy="2858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Este tipo de programas permite inculcar desde temprana edad valores fundamentales como la disciplina, responsabilidad, respeto, trabajo en equipo y vocación de servicio, principios que forman parte de la identidad bomberil. Asimismo, los participantes adquieren conocimientos básicos sobre prevención de incendios, primeros auxilios, normas de seguridad y actuación frente a situaciones de emergencia o desastres naturales.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549" y="772189"/>
            <a:ext cx="4736805" cy="35526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5"/>
          <p:cNvSpPr txBox="1">
            <a:spLocks noGrp="1"/>
          </p:cNvSpPr>
          <p:nvPr>
            <p:ph type="title"/>
          </p:nvPr>
        </p:nvSpPr>
        <p:spPr>
          <a:xfrm>
            <a:off x="1017712" y="94150"/>
            <a:ext cx="7704000" cy="9159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 smtClean="0"/>
              <a:t>CURSO VACACIONAL BOMBEROS JUNIOR 2025</a:t>
            </a:r>
            <a:endParaRPr sz="1800" dirty="0"/>
          </a:p>
        </p:txBody>
      </p:sp>
      <p:sp>
        <p:nvSpPr>
          <p:cNvPr id="2" name="Rectángulo 1"/>
          <p:cNvSpPr/>
          <p:nvPr/>
        </p:nvSpPr>
        <p:spPr>
          <a:xfrm>
            <a:off x="585187" y="595074"/>
            <a:ext cx="7772399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En ese sentido, se llevó a cabo el Curso Vacacional de Bomberos Junior – II Promoción, en el cual se contó con la participación de 25 entre niños y niñas provenientes de diferentes sectores del cantón.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30" y="1286770"/>
            <a:ext cx="2618624" cy="349149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146" y="1286770"/>
            <a:ext cx="2618624" cy="349149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962" y="1286770"/>
            <a:ext cx="2618624" cy="349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80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5"/>
          <p:cNvSpPr txBox="1">
            <a:spLocks noGrp="1"/>
          </p:cNvSpPr>
          <p:nvPr>
            <p:ph type="title"/>
          </p:nvPr>
        </p:nvSpPr>
        <p:spPr>
          <a:xfrm>
            <a:off x="1158949" y="0"/>
            <a:ext cx="7467070" cy="9159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 smtClean="0"/>
              <a:t>CURSO DE ASPIRANTES A BOMBEROS VOLUNTARIOS III PROMOCION</a:t>
            </a:r>
            <a:endParaRPr sz="1800" dirty="0"/>
          </a:p>
        </p:txBody>
      </p:sp>
      <p:sp>
        <p:nvSpPr>
          <p:cNvPr id="2" name="Rectángulo 1"/>
          <p:cNvSpPr/>
          <p:nvPr/>
        </p:nvSpPr>
        <p:spPr>
          <a:xfrm>
            <a:off x="5231218" y="841514"/>
            <a:ext cx="31897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Este tipo de programas permite formar personal voluntario con conocimientos básicos en áreas como prevención y combate de incendios, primeros auxilios, rescate, manejo de equipos y gestión de riesgos, contribuyendo así al fortalecimiento del talento humano de la institución. </a:t>
            </a:r>
            <a:endParaRPr lang="en-US" dirty="0"/>
          </a:p>
        </p:txBody>
      </p:sp>
      <p:sp>
        <p:nvSpPr>
          <p:cNvPr id="3" name="Rectángulo 2"/>
          <p:cNvSpPr/>
          <p:nvPr/>
        </p:nvSpPr>
        <p:spPr>
          <a:xfrm>
            <a:off x="5231218" y="2794808"/>
            <a:ext cx="3189768" cy="1244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Se 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llevó a cabo el Curso de Aspirantes a Bomberos Voluntarios – III Promoción, en el cual se contó con la inscripción de 28 aspirantes interesados en formar parte de esta noble institución.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56" y="711053"/>
            <a:ext cx="4747437" cy="356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7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5"/>
          <p:cNvSpPr txBox="1">
            <a:spLocks noGrp="1"/>
          </p:cNvSpPr>
          <p:nvPr>
            <p:ph type="title"/>
          </p:nvPr>
        </p:nvSpPr>
        <p:spPr>
          <a:xfrm>
            <a:off x="1158949" y="0"/>
            <a:ext cx="7467070" cy="9159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 smtClean="0"/>
              <a:t>CURSO DE ASPIRANTES A BOMBEROS VOLUNTARIOS III PROMOCION</a:t>
            </a:r>
            <a:endParaRPr sz="1800" dirty="0"/>
          </a:p>
        </p:txBody>
      </p:sp>
      <p:sp>
        <p:nvSpPr>
          <p:cNvPr id="5" name="Rectángulo 4"/>
          <p:cNvSpPr/>
          <p:nvPr/>
        </p:nvSpPr>
        <p:spPr>
          <a:xfrm>
            <a:off x="170121" y="767086"/>
            <a:ext cx="8314661" cy="783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Durante el proceso de formación, los participantes recibieron capacitación teórica y práctica en diferentes áreas relacionadas con la labor bomberil, incluyendo prevención y combate de incendios, primeros auxilios, rescate, disciplina y trabajo en equipo.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41" y="1550955"/>
            <a:ext cx="3842875" cy="288215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572" y="1522448"/>
            <a:ext cx="3880884" cy="291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9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5"/>
          <p:cNvSpPr txBox="1">
            <a:spLocks noGrp="1"/>
          </p:cNvSpPr>
          <p:nvPr>
            <p:ph type="title"/>
          </p:nvPr>
        </p:nvSpPr>
        <p:spPr>
          <a:xfrm>
            <a:off x="1158949" y="0"/>
            <a:ext cx="7467070" cy="9159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 smtClean="0"/>
              <a:t>CURSO DE ASPIRANTES A BOMBEROS VOLUNTARIOS III PROMOCION</a:t>
            </a:r>
            <a:endParaRPr sz="18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32" y="1019395"/>
            <a:ext cx="4109484" cy="308211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535" y="1019394"/>
            <a:ext cx="4109484" cy="308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5"/>
          <p:cNvSpPr txBox="1">
            <a:spLocks noGrp="1"/>
          </p:cNvSpPr>
          <p:nvPr>
            <p:ph type="title"/>
          </p:nvPr>
        </p:nvSpPr>
        <p:spPr>
          <a:xfrm>
            <a:off x="1158949" y="0"/>
            <a:ext cx="7467070" cy="9159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 smtClean="0"/>
              <a:t>CURSO DE ASPIRANTES A BOMBEROS VOLUNTARIOS III PROMOCION</a:t>
            </a:r>
            <a:endParaRPr sz="18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01" y="714596"/>
            <a:ext cx="3002701" cy="400360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413" y="714596"/>
            <a:ext cx="2999573" cy="400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4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5"/>
          <p:cNvSpPr txBox="1">
            <a:spLocks noGrp="1"/>
          </p:cNvSpPr>
          <p:nvPr>
            <p:ph type="title"/>
          </p:nvPr>
        </p:nvSpPr>
        <p:spPr>
          <a:xfrm>
            <a:off x="1158949" y="0"/>
            <a:ext cx="7467070" cy="9159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 smtClean="0"/>
              <a:t>CURSO DE ASPIRANTES A BOMBEROS VOLUNTARIOS III PROMOCION</a:t>
            </a:r>
            <a:endParaRPr sz="18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321" y="915942"/>
            <a:ext cx="2619929" cy="349323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4" b="25789"/>
          <a:stretch/>
        </p:blipFill>
        <p:spPr>
          <a:xfrm>
            <a:off x="4363667" y="915942"/>
            <a:ext cx="2933223" cy="349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4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6958" y="0"/>
            <a:ext cx="7704000" cy="572700"/>
          </a:xfrm>
        </p:spPr>
        <p:txBody>
          <a:bodyPr/>
          <a:lstStyle/>
          <a:p>
            <a:r>
              <a:rPr lang="es-ES" dirty="0" smtClean="0"/>
              <a:t>CEREMONIA DE ASCENSOS</a:t>
            </a:r>
            <a:endParaRPr lang="en-US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4" y="960918"/>
            <a:ext cx="3895344" cy="3200400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4476306" y="850072"/>
            <a:ext cx="3989123" cy="3422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Los 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ascensos permiten incentivar al personal a continuar con su proceso de formación y perfeccionamiento profesional, fomentando valores como la disciplina, responsabilidad, liderazgo y vocación de servicio, principios que son esenciales para el correcto desempeño de las funciones </a:t>
            </a:r>
            <a:r>
              <a:rPr lang="es-E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bomberiles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Por lo tanto, el Benemérito Cuerpo de Bomberos del cantón Balzar, en reconocimiento al mérito, la trayectoria y el cumplimiento de los requisitos establecidos dentro de la carrera bomberil, procedió al ascenso de 13 servidores </a:t>
            </a:r>
            <a:r>
              <a:rPr lang="es-ES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bomberiles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a los distintos grados jerárquicos de Capitán, Teniente, Subteniente, Suboficial, Sargento y Cabo.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4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7"/>
          <p:cNvSpPr txBox="1">
            <a:spLocks noGrp="1"/>
          </p:cNvSpPr>
          <p:nvPr>
            <p:ph type="title"/>
          </p:nvPr>
        </p:nvSpPr>
        <p:spPr>
          <a:xfrm>
            <a:off x="880101" y="103151"/>
            <a:ext cx="7642981" cy="9159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EC" dirty="0">
                <a:latin typeface="Google Sans"/>
              </a:rPr>
              <a:t>Capacitaciones </a:t>
            </a:r>
            <a:r>
              <a:rPr lang="es-EC" dirty="0" smtClean="0">
                <a:latin typeface="Google Sans"/>
              </a:rPr>
              <a:t>brindadas </a:t>
            </a:r>
            <a:r>
              <a:rPr lang="es-EC" dirty="0">
                <a:latin typeface="Google Sans"/>
              </a:rPr>
              <a:t>diferentes instituciones publicas y privadas </a:t>
            </a:r>
            <a:endParaRPr dirty="0">
              <a:solidFill>
                <a:schemeClr val="lt2"/>
              </a:solidFill>
            </a:endParaRPr>
          </a:p>
        </p:txBody>
      </p:sp>
      <p:sp>
        <p:nvSpPr>
          <p:cNvPr id="287" name="Google Shape;287;p37"/>
          <p:cNvSpPr txBox="1"/>
          <p:nvPr/>
        </p:nvSpPr>
        <p:spPr>
          <a:xfrm>
            <a:off x="946298" y="1029755"/>
            <a:ext cx="7045730" cy="937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indent="0" algn="just">
              <a:buNone/>
            </a:pPr>
            <a:r>
              <a:rPr lang="es-MX" sz="1200" dirty="0">
                <a:solidFill>
                  <a:srgbClr val="0A0A0A"/>
                </a:solidFill>
                <a:latin typeface="Google Sans"/>
              </a:rPr>
              <a:t>Nuestra misión en Balzar no se limita a combatir el fuego; nuestra prioridad es evitar que este ocurra. Para las instituciones públicas y privadas, la seguridad no es solo un cumplimiento legal bajo la </a:t>
            </a:r>
            <a:r>
              <a:rPr lang="es-MX" sz="1200" b="1" dirty="0">
                <a:solidFill>
                  <a:srgbClr val="0A0A0A"/>
                </a:solidFill>
                <a:latin typeface="Google Sans"/>
              </a:rPr>
              <a:t>Ley de Defensa Contra Incendios</a:t>
            </a:r>
            <a:r>
              <a:rPr lang="es-MX" sz="1200" dirty="0">
                <a:solidFill>
                  <a:srgbClr val="0A0A0A"/>
                </a:solidFill>
                <a:latin typeface="Google Sans"/>
              </a:rPr>
              <a:t>, si no un compromiso ético con la integridad de sus colaboradores y </a:t>
            </a:r>
            <a:r>
              <a:rPr lang="es-MX" sz="1200" dirty="0" smtClean="0">
                <a:solidFill>
                  <a:srgbClr val="0A0A0A"/>
                </a:solidFill>
                <a:latin typeface="Google Sans"/>
              </a:rPr>
              <a:t>usuarios.</a:t>
            </a:r>
            <a:endParaRPr lang="es-EC" sz="12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78844A1-ED40-40F6-AC16-302EE1951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522" y="1967022"/>
            <a:ext cx="3054506" cy="2378722"/>
          </a:xfrm>
          <a:prstGeom prst="rect">
            <a:avLst/>
          </a:prstGeom>
        </p:spPr>
      </p:pic>
      <p:sp>
        <p:nvSpPr>
          <p:cNvPr id="9" name="Marcador de texto 10">
            <a:extLst>
              <a:ext uri="{FF2B5EF4-FFF2-40B4-BE49-F238E27FC236}">
                <a16:creationId xmlns:a16="http://schemas.microsoft.com/office/drawing/2014/main" id="{29D05813-615A-466D-8409-A69B34136F3D}"/>
              </a:ext>
            </a:extLst>
          </p:cNvPr>
          <p:cNvSpPr txBox="1">
            <a:spLocks/>
          </p:cNvSpPr>
          <p:nvPr/>
        </p:nvSpPr>
        <p:spPr>
          <a:xfrm>
            <a:off x="4701592" y="4345744"/>
            <a:ext cx="3526366" cy="5410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200" b="0" kern="1200" cap="all" baseline="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b="1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1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050" b="0" i="0" dirty="0">
                <a:solidFill>
                  <a:srgbClr val="080809"/>
                </a:solidFill>
                <a:effectLst/>
                <a:latin typeface="Google Sans"/>
              </a:rPr>
              <a:t>Centro de Formación </a:t>
            </a:r>
            <a:r>
              <a:rPr lang="es-MX" sz="1050" b="0" i="0" dirty="0" err="1">
                <a:solidFill>
                  <a:srgbClr val="080809"/>
                </a:solidFill>
                <a:effectLst/>
                <a:latin typeface="Google Sans"/>
              </a:rPr>
              <a:t>Start</a:t>
            </a:r>
            <a:r>
              <a:rPr lang="es-MX" sz="1050" b="0" i="0" dirty="0">
                <a:solidFill>
                  <a:srgbClr val="080809"/>
                </a:solidFill>
                <a:effectLst/>
                <a:latin typeface="Google Sans"/>
              </a:rPr>
              <a:t> </a:t>
            </a:r>
            <a:r>
              <a:rPr lang="es-MX" sz="1050" b="0" i="0" dirty="0" err="1" smtClean="0">
                <a:solidFill>
                  <a:srgbClr val="080809"/>
                </a:solidFill>
                <a:effectLst/>
                <a:latin typeface="Google Sans"/>
              </a:rPr>
              <a:t>Good</a:t>
            </a:r>
            <a:endParaRPr lang="es-MX" sz="1050" b="0" i="0" dirty="0" smtClean="0">
              <a:solidFill>
                <a:srgbClr val="080809"/>
              </a:solidFill>
              <a:effectLst/>
              <a:latin typeface="Google Sans"/>
            </a:endParaRPr>
          </a:p>
          <a:p>
            <a:pPr algn="ctr"/>
            <a:r>
              <a:rPr lang="es-MX" sz="1050" b="1" dirty="0" smtClean="0">
                <a:solidFill>
                  <a:srgbClr val="080809"/>
                </a:solidFill>
                <a:latin typeface="Google Sans"/>
              </a:rPr>
              <a:t>TEMA:</a:t>
            </a:r>
            <a:r>
              <a:rPr lang="es-MX" sz="1050" dirty="0" smtClean="0">
                <a:solidFill>
                  <a:srgbClr val="080809"/>
                </a:solidFill>
                <a:latin typeface="Google Sans"/>
              </a:rPr>
              <a:t> PRIMEROS AUXILIOS</a:t>
            </a:r>
            <a:endParaRPr lang="es-EC" sz="1050" dirty="0">
              <a:solidFill>
                <a:schemeClr val="tx1"/>
              </a:solidFill>
              <a:latin typeface="Google Sans"/>
            </a:endParaRPr>
          </a:p>
        </p:txBody>
      </p:sp>
      <p:sp>
        <p:nvSpPr>
          <p:cNvPr id="11" name="Google Shape;287;p37"/>
          <p:cNvSpPr txBox="1"/>
          <p:nvPr/>
        </p:nvSpPr>
        <p:spPr>
          <a:xfrm>
            <a:off x="942797" y="2270445"/>
            <a:ext cx="3651237" cy="1684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indent="0" algn="just">
              <a:buNone/>
            </a:pPr>
            <a:r>
              <a:rPr lang="es-ES" sz="1200" dirty="0" smtClean="0">
                <a:solidFill>
                  <a:srgbClr val="0A0A0A"/>
                </a:solidFill>
                <a:latin typeface="Google Sans"/>
              </a:rPr>
              <a:t>Durante el año 2025 se capacito a varias instituciones en temas como:</a:t>
            </a:r>
          </a:p>
          <a:p>
            <a:pPr marL="0" indent="0" algn="just">
              <a:buNone/>
            </a:pPr>
            <a:endParaRPr lang="es-ES" sz="1200" dirty="0">
              <a:solidFill>
                <a:srgbClr val="0A0A0A"/>
              </a:solidFill>
              <a:latin typeface="Google Sans"/>
            </a:endParaRPr>
          </a:p>
          <a:p>
            <a:pPr marL="171450" indent="-171450" algn="just">
              <a:buFont typeface="Wingdings" panose="05000000000000000000" pitchFamily="2" charset="2"/>
              <a:buChar char="q"/>
            </a:pPr>
            <a:r>
              <a:rPr lang="es-ES" sz="1200" dirty="0" smtClean="0">
                <a:solidFill>
                  <a:srgbClr val="0A0A0A"/>
                </a:solidFill>
                <a:latin typeface="Google Sans"/>
              </a:rPr>
              <a:t>Primero Auxilios</a:t>
            </a:r>
          </a:p>
          <a:p>
            <a:pPr marL="171450" indent="-171450" algn="just">
              <a:buFont typeface="Wingdings" panose="05000000000000000000" pitchFamily="2" charset="2"/>
              <a:buChar char="q"/>
            </a:pPr>
            <a:r>
              <a:rPr lang="es-ES" sz="1200" dirty="0" smtClean="0">
                <a:solidFill>
                  <a:srgbClr val="0A0A0A"/>
                </a:solidFill>
                <a:latin typeface="Google Sans"/>
              </a:rPr>
              <a:t>Uso y Manejo de extintores</a:t>
            </a:r>
          </a:p>
          <a:p>
            <a:pPr marL="171450" indent="-171450" algn="just">
              <a:buFont typeface="Wingdings" panose="05000000000000000000" pitchFamily="2" charset="2"/>
              <a:buChar char="q"/>
            </a:pPr>
            <a:r>
              <a:rPr lang="es-ES" sz="1200" dirty="0" smtClean="0">
                <a:solidFill>
                  <a:srgbClr val="0A0A0A"/>
                </a:solidFill>
                <a:latin typeface="Google Sans"/>
              </a:rPr>
              <a:t>Evacuación por Sismo</a:t>
            </a:r>
          </a:p>
          <a:p>
            <a:pPr marL="171450" indent="-171450" algn="just">
              <a:buFont typeface="Wingdings" panose="05000000000000000000" pitchFamily="2" charset="2"/>
              <a:buChar char="q"/>
            </a:pPr>
            <a:r>
              <a:rPr lang="es-ES" sz="1200" dirty="0" smtClean="0">
                <a:solidFill>
                  <a:srgbClr val="0A0A0A"/>
                </a:solidFill>
                <a:latin typeface="Google Sans"/>
              </a:rPr>
              <a:t>Evacuación por ataques biológicos</a:t>
            </a:r>
          </a:p>
          <a:p>
            <a:pPr marL="171450" indent="-171450" algn="just">
              <a:buFont typeface="Wingdings" panose="05000000000000000000" pitchFamily="2" charset="2"/>
              <a:buChar char="q"/>
            </a:pPr>
            <a:r>
              <a:rPr lang="es-ES" sz="1200" dirty="0" smtClean="0">
                <a:solidFill>
                  <a:srgbClr val="0A0A0A"/>
                </a:solidFill>
                <a:latin typeface="Google Sans"/>
              </a:rPr>
              <a:t>Prevención de incendios en el hogar, entre otros.</a:t>
            </a:r>
            <a:endParaRPr lang="es-EC" sz="12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6958" y="0"/>
            <a:ext cx="7704000" cy="572700"/>
          </a:xfrm>
        </p:spPr>
        <p:txBody>
          <a:bodyPr/>
          <a:lstStyle/>
          <a:p>
            <a:r>
              <a:rPr lang="es-ES" dirty="0" smtClean="0"/>
              <a:t>CEREMONIA DE ASCENSOS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792" y="691117"/>
            <a:ext cx="2916644" cy="388885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192" y="691117"/>
            <a:ext cx="2916643" cy="388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1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0242" y="0"/>
            <a:ext cx="7704000" cy="572700"/>
          </a:xfrm>
        </p:spPr>
        <p:txBody>
          <a:bodyPr/>
          <a:lstStyle/>
          <a:p>
            <a:r>
              <a:rPr lang="es-ES" dirty="0" smtClean="0"/>
              <a:t>ACTO SOLEMNE POR JUBILACIÓN</a:t>
            </a:r>
            <a:endParaRPr lang="en-US" dirty="0"/>
          </a:p>
        </p:txBody>
      </p:sp>
      <p:sp>
        <p:nvSpPr>
          <p:cNvPr id="11" name="Rectángulo 10"/>
          <p:cNvSpPr/>
          <p:nvPr/>
        </p:nvSpPr>
        <p:spPr>
          <a:xfrm>
            <a:off x="1467293" y="3671779"/>
            <a:ext cx="6103088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Tras 16 años de servicio ininterrumpido en esta institución, el Cabo Francisco Donaciano Herrera decidió acogerse a la jubilación voluntaria por vejez, culminando así una destacada trayectoria dentro del Benemérito Cuerpo de Bomberos del cantón Balzar.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126" y="641180"/>
            <a:ext cx="2305422" cy="294471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77" y="641181"/>
            <a:ext cx="2284944" cy="294471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562" y="658578"/>
            <a:ext cx="2195489" cy="292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2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 txBox="1">
            <a:spLocks/>
          </p:cNvSpPr>
          <p:nvPr/>
        </p:nvSpPr>
        <p:spPr>
          <a:xfrm>
            <a:off x="1060242" y="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 i="0" u="none" strike="noStrike" cap="none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 i="0" u="none" strike="noStrike" cap="none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 i="0" u="none" strike="noStrike" cap="none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 i="0" u="none" strike="noStrike" cap="none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 i="0" u="none" strike="noStrike" cap="none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 i="0" u="none" strike="noStrike" cap="none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 i="0" u="none" strike="noStrike" cap="none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 i="0" u="none" strike="noStrike" cap="none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 i="0" u="none" strike="noStrike" cap="none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r>
              <a:rPr lang="es-ES" dirty="0" smtClean="0"/>
              <a:t>RESUMEN DE NÓMINA</a:t>
            </a:r>
            <a:endParaRPr lang="en-US" dirty="0"/>
          </a:p>
        </p:txBody>
      </p:sp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482428"/>
              </p:ext>
            </p:extLst>
          </p:nvPr>
        </p:nvGraphicFramePr>
        <p:xfrm>
          <a:off x="1489932" y="2285080"/>
          <a:ext cx="5802630" cy="934085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1934210">
                  <a:extLst>
                    <a:ext uri="{9D8B030D-6E8A-4147-A177-3AD203B41FA5}">
                      <a16:colId xmlns:a16="http://schemas.microsoft.com/office/drawing/2014/main" val="4194658976"/>
                    </a:ext>
                  </a:extLst>
                </a:gridCol>
                <a:gridCol w="1934210">
                  <a:extLst>
                    <a:ext uri="{9D8B030D-6E8A-4147-A177-3AD203B41FA5}">
                      <a16:colId xmlns:a16="http://schemas.microsoft.com/office/drawing/2014/main" val="1577855853"/>
                    </a:ext>
                  </a:extLst>
                </a:gridCol>
                <a:gridCol w="1934210">
                  <a:extLst>
                    <a:ext uri="{9D8B030D-6E8A-4147-A177-3AD203B41FA5}">
                      <a16:colId xmlns:a16="http://schemas.microsoft.com/office/drawing/2014/main" val="834431625"/>
                    </a:ext>
                  </a:extLst>
                </a:gridCol>
              </a:tblGrid>
              <a:tr h="28765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MODALIDAD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ADMINISTRATIVOS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OPERATIVOS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25085586"/>
                  </a:ext>
                </a:extLst>
              </a:tr>
              <a:tr h="28765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NOMBRAMIENTOS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3947601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CONTRATOS OCASIONALES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4634878"/>
                  </a:ext>
                </a:extLst>
              </a:tr>
            </a:tbl>
          </a:graphicData>
        </a:graphic>
      </p:graphicFrame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847591" y="998003"/>
            <a:ext cx="7387517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Al 31 de diciembre del 2025 el Benem</a:t>
            </a:r>
            <a:r>
              <a:rPr kumimoji="0" lang="es-E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</a:t>
            </a:r>
            <a:r>
              <a:rPr kumimoji="0" lang="es-E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rito Cuerpo de Bomberos de Balzar remuneró a 23 servidores de acuerdo al detalle a continuaci</a:t>
            </a:r>
            <a:r>
              <a:rPr kumimoji="0" lang="es-E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kumimoji="0" lang="es-E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n:</a:t>
            </a: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91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 txBox="1">
            <a:spLocks/>
          </p:cNvSpPr>
          <p:nvPr/>
        </p:nvSpPr>
        <p:spPr>
          <a:xfrm>
            <a:off x="1060242" y="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 i="0" u="none" strike="noStrike" cap="none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 i="0" u="none" strike="noStrike" cap="none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 i="0" u="none" strike="noStrike" cap="none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 i="0" u="none" strike="noStrike" cap="none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 i="0" u="none" strike="noStrike" cap="none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 i="0" u="none" strike="noStrike" cap="none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 i="0" u="none" strike="noStrike" cap="none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 i="0" u="none" strike="noStrike" cap="none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 i="0" u="none" strike="noStrike" cap="none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r>
              <a:rPr lang="es-ES" dirty="0" smtClean="0"/>
              <a:t>RESUMEN DE NÓMINA</a:t>
            </a:r>
            <a:endParaRPr lang="en-US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33" y="966472"/>
            <a:ext cx="5906324" cy="2934109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6297489" y="1286623"/>
            <a:ext cx="246675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este grupo están considerados las remuneraciones, décimos tercero y cuarto, aporte patronal, fondos de reserva, liquidación de haberes, Jubilación, cancelados al personal estable y eventual de la institución.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30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9"/>
          <p:cNvSpPr txBox="1">
            <a:spLocks noGrp="1"/>
          </p:cNvSpPr>
          <p:nvPr>
            <p:ph type="title"/>
          </p:nvPr>
        </p:nvSpPr>
        <p:spPr>
          <a:xfrm>
            <a:off x="1414130" y="2451457"/>
            <a:ext cx="701477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GESTIÓN FINANCIERA</a:t>
            </a:r>
            <a:endParaRPr dirty="0"/>
          </a:p>
        </p:txBody>
      </p:sp>
      <p:sp>
        <p:nvSpPr>
          <p:cNvPr id="318" name="Google Shape;318;p39"/>
          <p:cNvSpPr txBox="1">
            <a:spLocks noGrp="1"/>
          </p:cNvSpPr>
          <p:nvPr>
            <p:ph type="title" idx="2"/>
          </p:nvPr>
        </p:nvSpPr>
        <p:spPr>
          <a:xfrm>
            <a:off x="7069600" y="879550"/>
            <a:ext cx="1359300" cy="9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04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022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48"/>
          <p:cNvSpPr txBox="1">
            <a:spLocks noGrp="1"/>
          </p:cNvSpPr>
          <p:nvPr>
            <p:ph type="title"/>
          </p:nvPr>
        </p:nvSpPr>
        <p:spPr>
          <a:xfrm>
            <a:off x="624307" y="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" dirty="0" smtClean="0"/>
              <a:t>PRESUPUESTO INSTITUCIONAL</a:t>
            </a:r>
            <a:endParaRPr dirty="0">
              <a:solidFill>
                <a:schemeClr val="lt2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814603" y="710791"/>
            <a:ext cx="75137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 smtClean="0">
                <a:latin typeface="Arial" panose="020B0604020202020204" pitchFamily="34" charset="0"/>
              </a:rPr>
              <a:t> </a:t>
            </a:r>
            <a:r>
              <a:rPr lang="es-ES" dirty="0">
                <a:latin typeface="Arial" panose="020B0604020202020204" pitchFamily="34" charset="0"/>
              </a:rPr>
              <a:t>El Comité de Administración y Planificación del Cuerpo de Bomberos de Balzar; en sesión celebrada el día Lunes 23 de Diciembre del año 2024 aprobó el proyecto de la Proforma del Presupuesto de la Institución del ejercicio económico 2025. </a:t>
            </a:r>
            <a:endParaRPr lang="en-US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852515"/>
              </p:ext>
            </p:extLst>
          </p:nvPr>
        </p:nvGraphicFramePr>
        <p:xfrm>
          <a:off x="1299600" y="1994426"/>
          <a:ext cx="6249514" cy="810217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927343">
                  <a:extLst>
                    <a:ext uri="{9D8B030D-6E8A-4147-A177-3AD203B41FA5}">
                      <a16:colId xmlns:a16="http://schemas.microsoft.com/office/drawing/2014/main" val="4192397559"/>
                    </a:ext>
                  </a:extLst>
                </a:gridCol>
                <a:gridCol w="927343">
                  <a:extLst>
                    <a:ext uri="{9D8B030D-6E8A-4147-A177-3AD203B41FA5}">
                      <a16:colId xmlns:a16="http://schemas.microsoft.com/office/drawing/2014/main" val="1906370336"/>
                    </a:ext>
                  </a:extLst>
                </a:gridCol>
                <a:gridCol w="927343">
                  <a:extLst>
                    <a:ext uri="{9D8B030D-6E8A-4147-A177-3AD203B41FA5}">
                      <a16:colId xmlns:a16="http://schemas.microsoft.com/office/drawing/2014/main" val="1279948101"/>
                    </a:ext>
                  </a:extLst>
                </a:gridCol>
                <a:gridCol w="927343">
                  <a:extLst>
                    <a:ext uri="{9D8B030D-6E8A-4147-A177-3AD203B41FA5}">
                      <a16:colId xmlns:a16="http://schemas.microsoft.com/office/drawing/2014/main" val="776076622"/>
                    </a:ext>
                  </a:extLst>
                </a:gridCol>
                <a:gridCol w="919561">
                  <a:extLst>
                    <a:ext uri="{9D8B030D-6E8A-4147-A177-3AD203B41FA5}">
                      <a16:colId xmlns:a16="http://schemas.microsoft.com/office/drawing/2014/main" val="2497831718"/>
                    </a:ext>
                  </a:extLst>
                </a:gridCol>
                <a:gridCol w="919561">
                  <a:extLst>
                    <a:ext uri="{9D8B030D-6E8A-4147-A177-3AD203B41FA5}">
                      <a16:colId xmlns:a16="http://schemas.microsoft.com/office/drawing/2014/main" val="3679750502"/>
                    </a:ext>
                  </a:extLst>
                </a:gridCol>
                <a:gridCol w="701020">
                  <a:extLst>
                    <a:ext uri="{9D8B030D-6E8A-4147-A177-3AD203B41FA5}">
                      <a16:colId xmlns:a16="http://schemas.microsoft.com/office/drawing/2014/main" val="478959718"/>
                    </a:ext>
                  </a:extLst>
                </a:gridCol>
              </a:tblGrid>
              <a:tr h="198053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AÑO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Presupuesto Codificado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Presupuesto Ejecutado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196357"/>
                  </a:ext>
                </a:extLst>
              </a:tr>
              <a:tr h="3961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INGRESOS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EGRESOS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INGRESOS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% CUMPL.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EGRESOS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% CUMPL.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69177573"/>
                  </a:ext>
                </a:extLst>
              </a:tr>
              <a:tr h="2160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2025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644,020.51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644,020.51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516,453.01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80.19%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441,683.39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68.58%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9230757"/>
                  </a:ext>
                </a:extLst>
              </a:tr>
            </a:tbl>
          </a:graphicData>
        </a:graphic>
      </p:graphicFrame>
      <p:sp>
        <p:nvSpPr>
          <p:cNvPr id="4" name="Rectángulo 3"/>
          <p:cNvSpPr/>
          <p:nvPr/>
        </p:nvSpPr>
        <p:spPr>
          <a:xfrm>
            <a:off x="814604" y="3318837"/>
            <a:ext cx="72195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Como se podrá apreciar el porcentaje de cumplimiento en relación con el Presupuesto codificado 2025, los Ingresos representan 80.19%, en Egresos el 68.58%.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48"/>
          <p:cNvSpPr txBox="1">
            <a:spLocks noGrp="1"/>
          </p:cNvSpPr>
          <p:nvPr>
            <p:ph type="title"/>
          </p:nvPr>
        </p:nvSpPr>
        <p:spPr>
          <a:xfrm>
            <a:off x="624307" y="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" dirty="0" smtClean="0"/>
              <a:t>PRESUPUESTO INSTITUCIONAL</a:t>
            </a:r>
            <a:endParaRPr dirty="0">
              <a:solidFill>
                <a:schemeClr val="lt2"/>
              </a:solidFill>
            </a:endParaRPr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4283826909"/>
              </p:ext>
            </p:extLst>
          </p:nvPr>
        </p:nvGraphicFramePr>
        <p:xfrm>
          <a:off x="1776287" y="859779"/>
          <a:ext cx="5400040" cy="3150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1974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48"/>
          <p:cNvSpPr txBox="1">
            <a:spLocks noGrp="1"/>
          </p:cNvSpPr>
          <p:nvPr>
            <p:ph type="title"/>
          </p:nvPr>
        </p:nvSpPr>
        <p:spPr>
          <a:xfrm>
            <a:off x="-180753" y="0"/>
            <a:ext cx="911210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S" sz="1600" dirty="0" smtClean="0"/>
              <a:t>INGRESOS</a:t>
            </a:r>
            <a:br>
              <a:rPr lang="es-ES" sz="1600" dirty="0" smtClean="0"/>
            </a:br>
            <a:r>
              <a:rPr lang="es-ES" sz="1600" dirty="0" smtClean="0"/>
              <a:t> </a:t>
            </a:r>
            <a:r>
              <a:rPr lang="es-ES" sz="1600" dirty="0"/>
              <a:t>PRESUPUESTO COMPARADO CON RECAUDACIONES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s-ES" sz="1600" dirty="0"/>
              <a:t>PERIODO: ENERO-DICIEMBRE DEL 2025</a:t>
            </a:r>
            <a:endParaRPr lang="en-US" sz="1600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4614187"/>
              </p:ext>
            </p:extLst>
          </p:nvPr>
        </p:nvGraphicFramePr>
        <p:xfrm>
          <a:off x="1673136" y="1092481"/>
          <a:ext cx="5393690" cy="283464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374140">
                  <a:extLst>
                    <a:ext uri="{9D8B030D-6E8A-4147-A177-3AD203B41FA5}">
                      <a16:colId xmlns:a16="http://schemas.microsoft.com/office/drawing/2014/main" val="1125568042"/>
                    </a:ext>
                  </a:extLst>
                </a:gridCol>
                <a:gridCol w="1343660">
                  <a:extLst>
                    <a:ext uri="{9D8B030D-6E8A-4147-A177-3AD203B41FA5}">
                      <a16:colId xmlns:a16="http://schemas.microsoft.com/office/drawing/2014/main" val="2238631908"/>
                    </a:ext>
                  </a:extLst>
                </a:gridCol>
                <a:gridCol w="1330325">
                  <a:extLst>
                    <a:ext uri="{9D8B030D-6E8A-4147-A177-3AD203B41FA5}">
                      <a16:colId xmlns:a16="http://schemas.microsoft.com/office/drawing/2014/main" val="1927903874"/>
                    </a:ext>
                  </a:extLst>
                </a:gridCol>
                <a:gridCol w="1345565">
                  <a:extLst>
                    <a:ext uri="{9D8B030D-6E8A-4147-A177-3AD203B41FA5}">
                      <a16:colId xmlns:a16="http://schemas.microsoft.com/office/drawing/2014/main" val="24012445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DENOMINACIÓN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PRESUPUESTO CODIFICADO 2025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DEVENGADO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ENERO-ICIEMBRE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2025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PORCENTAJE CUMPLIMIENTO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03301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PERMISOS, LICENCIAS Y PATENTES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50,000.00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58,705.00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117.41%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72862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CONTRIB. PREDIAL A FAVOR CUERPO BOMB.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162,000.00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56,751.92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35.03%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83076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CONTRIB. ADIC. CUERPO DE BOMBEROS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409492.20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400,996.09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97.93%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03326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DE FONDOS DE AUTOGESTION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22,528.31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0.00%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593248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644,020.51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516,453.01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80.19%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70744578"/>
                  </a:ext>
                </a:extLst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1190846" y="4108453"/>
            <a:ext cx="6549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ingresos efectivos a diciembre del 2025 fueron USD$516,453.01       equivalente al  80.19  % del presupuesto codificado de la Institución.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46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48"/>
          <p:cNvSpPr txBox="1">
            <a:spLocks noGrp="1"/>
          </p:cNvSpPr>
          <p:nvPr>
            <p:ph type="title"/>
          </p:nvPr>
        </p:nvSpPr>
        <p:spPr>
          <a:xfrm>
            <a:off x="-180753" y="0"/>
            <a:ext cx="911210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S" sz="1600" dirty="0" smtClean="0"/>
              <a:t>EGRESOS</a:t>
            </a:r>
            <a:br>
              <a:rPr lang="es-ES" sz="1600" dirty="0" smtClean="0"/>
            </a:br>
            <a:r>
              <a:rPr lang="es-ES" sz="1600" dirty="0" smtClean="0"/>
              <a:t>PRESUPUESTO </a:t>
            </a:r>
            <a:r>
              <a:rPr lang="es-ES" sz="1600" dirty="0"/>
              <a:t>COMPARADO CON GASTOS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s-ES" sz="1600" dirty="0"/>
              <a:t>PERIODO: ENERO – DICIEMBRE DEL 2025</a:t>
            </a:r>
            <a:endParaRPr lang="en-US" sz="1600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657348"/>
              </p:ext>
            </p:extLst>
          </p:nvPr>
        </p:nvGraphicFramePr>
        <p:xfrm>
          <a:off x="1374923" y="1137138"/>
          <a:ext cx="6000750" cy="246888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836121">
                  <a:extLst>
                    <a:ext uri="{9D8B030D-6E8A-4147-A177-3AD203B41FA5}">
                      <a16:colId xmlns:a16="http://schemas.microsoft.com/office/drawing/2014/main" val="62743900"/>
                    </a:ext>
                  </a:extLst>
                </a:gridCol>
                <a:gridCol w="1439672">
                  <a:extLst>
                    <a:ext uri="{9D8B030D-6E8A-4147-A177-3AD203B41FA5}">
                      <a16:colId xmlns:a16="http://schemas.microsoft.com/office/drawing/2014/main" val="175514041"/>
                    </a:ext>
                  </a:extLst>
                </a:gridCol>
                <a:gridCol w="1374232">
                  <a:extLst>
                    <a:ext uri="{9D8B030D-6E8A-4147-A177-3AD203B41FA5}">
                      <a16:colId xmlns:a16="http://schemas.microsoft.com/office/drawing/2014/main" val="2163896117"/>
                    </a:ext>
                  </a:extLst>
                </a:gridCol>
                <a:gridCol w="1350725">
                  <a:extLst>
                    <a:ext uri="{9D8B030D-6E8A-4147-A177-3AD203B41FA5}">
                      <a16:colId xmlns:a16="http://schemas.microsoft.com/office/drawing/2014/main" val="124770982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DENOMINACIÓN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PRESUPUESTO CODIFICADO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2025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DEVENGADO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ENERO-DICIEMBRE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2025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PORCENTAJE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CUMPLIMIENTO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499613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GASTOS EN PERSONAL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385,368.79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339,581.78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88.12%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36252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BIENES Y SERVICIOS DE CONSUMO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112,543.99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43,003.16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38.21%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67378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OTROS GASTOS CORRIENTES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18,400.00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15,307.82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83.19%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981221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OBRAS PUBLICAS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55,000.00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21736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BIENES DE LARGA DURACIÓN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63,500.00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34,760.26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54.74%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88212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PASIVO CIRCULANTE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9,207.73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9,030.37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98.07%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712590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644,020.51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441,683.39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68.58%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8834862"/>
                  </a:ext>
                </a:extLst>
              </a:tr>
            </a:tbl>
          </a:graphicData>
        </a:graphic>
      </p:graphicFrame>
      <p:sp>
        <p:nvSpPr>
          <p:cNvPr id="4" name="Rectángulo 3"/>
          <p:cNvSpPr/>
          <p:nvPr/>
        </p:nvSpPr>
        <p:spPr>
          <a:xfrm>
            <a:off x="1100470" y="3908846"/>
            <a:ext cx="65496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egresos al cierre del ejercicio económico 2025 obtuvieron USD$441,683.39 Que representa el 68.58 % de los gastos presupuestados.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46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48"/>
          <p:cNvSpPr txBox="1">
            <a:spLocks noGrp="1"/>
          </p:cNvSpPr>
          <p:nvPr>
            <p:ph type="title"/>
          </p:nvPr>
        </p:nvSpPr>
        <p:spPr>
          <a:xfrm>
            <a:off x="-180753" y="0"/>
            <a:ext cx="911210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S" sz="1600" dirty="0" smtClean="0"/>
              <a:t>EGRESOS</a:t>
            </a:r>
            <a:br>
              <a:rPr lang="es-ES" sz="1600" dirty="0" smtClean="0"/>
            </a:br>
            <a:r>
              <a:rPr lang="es-ES" sz="1600" dirty="0" smtClean="0"/>
              <a:t>PRESUPUESTO </a:t>
            </a:r>
            <a:r>
              <a:rPr lang="es-ES" sz="1600" dirty="0"/>
              <a:t>COMPARADO CON GASTOS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s-ES" sz="1600" dirty="0"/>
              <a:t>PERIODO: ENERO – DICIEMBRE DEL 2025</a:t>
            </a:r>
            <a:endParaRPr lang="en-US" sz="1600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657348"/>
              </p:ext>
            </p:extLst>
          </p:nvPr>
        </p:nvGraphicFramePr>
        <p:xfrm>
          <a:off x="1374923" y="1137138"/>
          <a:ext cx="6000750" cy="246888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836121">
                  <a:extLst>
                    <a:ext uri="{9D8B030D-6E8A-4147-A177-3AD203B41FA5}">
                      <a16:colId xmlns:a16="http://schemas.microsoft.com/office/drawing/2014/main" val="62743900"/>
                    </a:ext>
                  </a:extLst>
                </a:gridCol>
                <a:gridCol w="1439672">
                  <a:extLst>
                    <a:ext uri="{9D8B030D-6E8A-4147-A177-3AD203B41FA5}">
                      <a16:colId xmlns:a16="http://schemas.microsoft.com/office/drawing/2014/main" val="175514041"/>
                    </a:ext>
                  </a:extLst>
                </a:gridCol>
                <a:gridCol w="1374232">
                  <a:extLst>
                    <a:ext uri="{9D8B030D-6E8A-4147-A177-3AD203B41FA5}">
                      <a16:colId xmlns:a16="http://schemas.microsoft.com/office/drawing/2014/main" val="2163896117"/>
                    </a:ext>
                  </a:extLst>
                </a:gridCol>
                <a:gridCol w="1350725">
                  <a:extLst>
                    <a:ext uri="{9D8B030D-6E8A-4147-A177-3AD203B41FA5}">
                      <a16:colId xmlns:a16="http://schemas.microsoft.com/office/drawing/2014/main" val="124770982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DENOMINACIÓN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PRESUPUESTO CODIFICADO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2025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DEVENGADO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ENERO-DICIEMBRE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2025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PORCENTAJE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CUMPLIMIENTO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499613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GASTOS EN PERSONAL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385,368.79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339,581.78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88.12%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36252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BIENES Y SERVICIOS DE CONSUMO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112,543.99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43,003.16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38.21%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67378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OTROS GASTOS CORRIENTES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18,400.00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15,307.82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83.19%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981221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OBRAS PUBLICAS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55,000.00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21736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BIENES DE LARGA DURACIÓN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63,500.00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34,760.26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54.74%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88212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PASIVO CIRCULANTE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9,207.73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9,030.37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98.07%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712590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644,020.51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441,683.39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68.58%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8834862"/>
                  </a:ext>
                </a:extLst>
              </a:tr>
            </a:tbl>
          </a:graphicData>
        </a:graphic>
      </p:graphicFrame>
      <p:sp>
        <p:nvSpPr>
          <p:cNvPr id="4" name="Rectángulo 3"/>
          <p:cNvSpPr/>
          <p:nvPr/>
        </p:nvSpPr>
        <p:spPr>
          <a:xfrm>
            <a:off x="1100470" y="3908846"/>
            <a:ext cx="65496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egresos al cierre del ejercicio económico 2025 obtuvieron USD$441,683.39 Que representa el 68.58 % de los gastos presupuestados.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36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7"/>
          <p:cNvSpPr txBox="1">
            <a:spLocks noGrp="1"/>
          </p:cNvSpPr>
          <p:nvPr>
            <p:ph type="title"/>
          </p:nvPr>
        </p:nvSpPr>
        <p:spPr>
          <a:xfrm>
            <a:off x="863813" y="200869"/>
            <a:ext cx="7565052" cy="9159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EC" dirty="0">
                <a:latin typeface="Google Sans"/>
              </a:rPr>
              <a:t>Capacitaciones </a:t>
            </a:r>
            <a:r>
              <a:rPr lang="es-EC" dirty="0" smtClean="0">
                <a:latin typeface="Google Sans"/>
              </a:rPr>
              <a:t>brindadas </a:t>
            </a:r>
            <a:r>
              <a:rPr lang="es-EC" dirty="0">
                <a:latin typeface="Google Sans"/>
              </a:rPr>
              <a:t>diferentes instituciones publicas y privadas </a:t>
            </a:r>
            <a:endParaRPr dirty="0">
              <a:solidFill>
                <a:schemeClr val="lt2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29D4A11-8702-4FFE-B2BB-65FC76D01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765" y="1531087"/>
            <a:ext cx="3326841" cy="2594136"/>
          </a:xfrm>
          <a:prstGeom prst="rect">
            <a:avLst/>
          </a:prstGeom>
        </p:spPr>
      </p:pic>
      <p:sp>
        <p:nvSpPr>
          <p:cNvPr id="9" name="Marcador de texto 10">
            <a:extLst>
              <a:ext uri="{FF2B5EF4-FFF2-40B4-BE49-F238E27FC236}">
                <a16:creationId xmlns:a16="http://schemas.microsoft.com/office/drawing/2014/main" id="{29D05813-615A-466D-8409-A69B34136F3D}"/>
              </a:ext>
            </a:extLst>
          </p:cNvPr>
          <p:cNvSpPr txBox="1">
            <a:spLocks/>
          </p:cNvSpPr>
          <p:nvPr/>
        </p:nvSpPr>
        <p:spPr>
          <a:xfrm>
            <a:off x="863813" y="4205185"/>
            <a:ext cx="3526366" cy="5410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200" b="0" kern="1200" cap="all" baseline="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b="1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1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050" b="0" i="0" dirty="0" smtClean="0">
                <a:solidFill>
                  <a:srgbClr val="080809"/>
                </a:solidFill>
                <a:effectLst/>
                <a:latin typeface="Google Sans"/>
              </a:rPr>
              <a:t>ESTACION DE SERVICIOS PRYSCA</a:t>
            </a:r>
          </a:p>
          <a:p>
            <a:pPr algn="ctr"/>
            <a:r>
              <a:rPr lang="es-MX" sz="1050" b="1" dirty="0" smtClean="0">
                <a:solidFill>
                  <a:srgbClr val="080809"/>
                </a:solidFill>
                <a:latin typeface="Google Sans"/>
              </a:rPr>
              <a:t>TEMA:</a:t>
            </a:r>
            <a:r>
              <a:rPr lang="es-MX" sz="1050" dirty="0" smtClean="0">
                <a:solidFill>
                  <a:srgbClr val="080809"/>
                </a:solidFill>
                <a:latin typeface="Google Sans"/>
              </a:rPr>
              <a:t> USO Y MANEJO DE EXTINTORES</a:t>
            </a:r>
            <a:endParaRPr lang="es-EC" sz="1050" dirty="0">
              <a:solidFill>
                <a:schemeClr val="tx1"/>
              </a:solidFill>
              <a:latin typeface="Google Sans"/>
            </a:endParaRPr>
          </a:p>
        </p:txBody>
      </p:sp>
      <p:sp>
        <p:nvSpPr>
          <p:cNvPr id="10" name="Marcador de texto 10">
            <a:extLst>
              <a:ext uri="{FF2B5EF4-FFF2-40B4-BE49-F238E27FC236}">
                <a16:creationId xmlns:a16="http://schemas.microsoft.com/office/drawing/2014/main" id="{29D05813-615A-466D-8409-A69B34136F3D}"/>
              </a:ext>
            </a:extLst>
          </p:cNvPr>
          <p:cNvSpPr txBox="1">
            <a:spLocks/>
          </p:cNvSpPr>
          <p:nvPr/>
        </p:nvSpPr>
        <p:spPr>
          <a:xfrm>
            <a:off x="4465662" y="4205185"/>
            <a:ext cx="3526366" cy="5410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200" b="0" kern="1200" cap="all" baseline="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b="1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1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050" b="0" i="0" dirty="0" smtClean="0">
                <a:solidFill>
                  <a:srgbClr val="080809"/>
                </a:solidFill>
                <a:effectLst/>
                <a:latin typeface="Google Sans"/>
              </a:rPr>
              <a:t>PATRONATO MUNICIPAL DE BALZAR</a:t>
            </a:r>
          </a:p>
          <a:p>
            <a:pPr algn="ctr"/>
            <a:r>
              <a:rPr lang="es-MX" sz="1050" b="1" dirty="0" smtClean="0">
                <a:solidFill>
                  <a:srgbClr val="080809"/>
                </a:solidFill>
                <a:latin typeface="Google Sans"/>
              </a:rPr>
              <a:t>TEMA:</a:t>
            </a:r>
            <a:r>
              <a:rPr lang="es-MX" sz="1050" dirty="0" smtClean="0">
                <a:solidFill>
                  <a:srgbClr val="080809"/>
                </a:solidFill>
                <a:latin typeface="Google Sans"/>
              </a:rPr>
              <a:t> MANEJO Y USO DE EXTINTORES</a:t>
            </a:r>
            <a:endParaRPr lang="es-EC" sz="1050" dirty="0">
              <a:solidFill>
                <a:schemeClr val="tx1"/>
              </a:solidFill>
              <a:latin typeface="Google San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4CD3A14-48C9-423C-AA92-00EA48C6AF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77" r="8460"/>
          <a:stretch/>
        </p:blipFill>
        <p:spPr>
          <a:xfrm>
            <a:off x="863813" y="1531087"/>
            <a:ext cx="3448281" cy="259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8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9"/>
          <p:cNvSpPr txBox="1">
            <a:spLocks noGrp="1"/>
          </p:cNvSpPr>
          <p:nvPr>
            <p:ph type="title"/>
          </p:nvPr>
        </p:nvSpPr>
        <p:spPr>
          <a:xfrm>
            <a:off x="1414130" y="2451457"/>
            <a:ext cx="701477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GESTIÓN DE RECAUDACIÓN</a:t>
            </a:r>
            <a:endParaRPr dirty="0"/>
          </a:p>
        </p:txBody>
      </p:sp>
      <p:sp>
        <p:nvSpPr>
          <p:cNvPr id="318" name="Google Shape;318;p39"/>
          <p:cNvSpPr txBox="1">
            <a:spLocks noGrp="1"/>
          </p:cNvSpPr>
          <p:nvPr>
            <p:ph type="title" idx="2"/>
          </p:nvPr>
        </p:nvSpPr>
        <p:spPr>
          <a:xfrm>
            <a:off x="7069600" y="879550"/>
            <a:ext cx="1359300" cy="9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05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611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28330" y="1662634"/>
            <a:ext cx="7506586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s-ES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Art. 35.- Facultades especiales de los primeros jefes de Cuerpo de Bomberos. - </a:t>
            </a:r>
            <a:r>
              <a:rPr lang="es-ES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Los primeros jefes de los cuerpos de bomberos del país, concederán permisos anuales, cobrarán tasas de servicios, ordenarán con los debidos fundamentos, clausuras de </a:t>
            </a:r>
            <a:r>
              <a:rPr lang="es-ES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edificios</a:t>
            </a:r>
            <a:r>
              <a:rPr lang="es-ES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locales e inmuebles en general y, adoptarán todas las medidas necesarias para prevenir flagelos, dentro de su respectiva jurisdicción, conforme a lo previsto en esa Ley en su Reglamento.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517;p48"/>
          <p:cNvSpPr txBox="1">
            <a:spLocks noGrp="1"/>
          </p:cNvSpPr>
          <p:nvPr>
            <p:ph type="title"/>
          </p:nvPr>
        </p:nvSpPr>
        <p:spPr>
          <a:xfrm>
            <a:off x="-74428" y="818707"/>
            <a:ext cx="911210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S" sz="1600" dirty="0" smtClean="0"/>
              <a:t>LEY DE DEFENSA CONTRA INCENDIOS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2451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17;p48"/>
          <p:cNvSpPr txBox="1">
            <a:spLocks noGrp="1"/>
          </p:cNvSpPr>
          <p:nvPr>
            <p:ph type="title"/>
          </p:nvPr>
        </p:nvSpPr>
        <p:spPr>
          <a:xfrm>
            <a:off x="0" y="180753"/>
            <a:ext cx="911210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C" sz="2000" dirty="0" smtClean="0"/>
              <a:t>INGRESOS POR</a:t>
            </a:r>
            <a:br>
              <a:rPr lang="es-EC" sz="2000" dirty="0" smtClean="0"/>
            </a:br>
            <a:r>
              <a:rPr lang="es-EC" sz="2000" dirty="0" smtClean="0"/>
              <a:t>TASA </a:t>
            </a:r>
            <a:r>
              <a:rPr lang="es-EC" sz="2000" dirty="0"/>
              <a:t>POR SERVICIOS AÑO 2025</a:t>
            </a:r>
            <a:endParaRPr lang="en-US" sz="2000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786031"/>
              </p:ext>
            </p:extLst>
          </p:nvPr>
        </p:nvGraphicFramePr>
        <p:xfrm>
          <a:off x="1513242" y="1243492"/>
          <a:ext cx="5904865" cy="22987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147695">
                  <a:extLst>
                    <a:ext uri="{9D8B030D-6E8A-4147-A177-3AD203B41FA5}">
                      <a16:colId xmlns:a16="http://schemas.microsoft.com/office/drawing/2014/main" val="2664736349"/>
                    </a:ext>
                  </a:extLst>
                </a:gridCol>
                <a:gridCol w="989965">
                  <a:extLst>
                    <a:ext uri="{9D8B030D-6E8A-4147-A177-3AD203B41FA5}">
                      <a16:colId xmlns:a16="http://schemas.microsoft.com/office/drawing/2014/main" val="3308300714"/>
                    </a:ext>
                  </a:extLst>
                </a:gridCol>
                <a:gridCol w="1767205">
                  <a:extLst>
                    <a:ext uri="{9D8B030D-6E8A-4147-A177-3AD203B41FA5}">
                      <a16:colId xmlns:a16="http://schemas.microsoft.com/office/drawing/2014/main" val="1727249261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CANT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VALOR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1802440"/>
                  </a:ext>
                </a:extLst>
              </a:tr>
              <a:tr h="4940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SOLICITUD DE INSPECCION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923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$ 1846.00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2648966"/>
                  </a:ext>
                </a:extLst>
              </a:tr>
              <a:tr h="4368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OTRAS SOLICITUDES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           $ 76,00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3034487"/>
                  </a:ext>
                </a:extLst>
              </a:tr>
              <a:tr h="4940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CERTIFICADO DE NO ADEUDAR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$ 27.00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9155660"/>
                  </a:ext>
                </a:extLst>
              </a:tr>
              <a:tr h="4368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TOTAL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970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$ 1949.00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9796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852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17;p48"/>
          <p:cNvSpPr txBox="1">
            <a:spLocks noGrp="1"/>
          </p:cNvSpPr>
          <p:nvPr>
            <p:ph type="title"/>
          </p:nvPr>
        </p:nvSpPr>
        <p:spPr>
          <a:xfrm>
            <a:off x="-111631" y="0"/>
            <a:ext cx="911210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C" sz="1800" dirty="0" smtClean="0"/>
              <a:t>INGRESOS POR</a:t>
            </a:r>
            <a:br>
              <a:rPr lang="es-EC" sz="1800" dirty="0" smtClean="0"/>
            </a:br>
            <a:r>
              <a:rPr lang="es-EC" sz="1800" dirty="0" smtClean="0"/>
              <a:t>TASAS </a:t>
            </a:r>
            <a:r>
              <a:rPr lang="es-EC" sz="1800" dirty="0"/>
              <a:t>DE </a:t>
            </a:r>
            <a:r>
              <a:rPr lang="es-EC" sz="1800" dirty="0" smtClean="0"/>
              <a:t>FUNCIONAMIENTO Y LIQUIDACIONES</a:t>
            </a:r>
            <a:endParaRPr lang="en-US" sz="1800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7538437"/>
              </p:ext>
            </p:extLst>
          </p:nvPr>
        </p:nvGraphicFramePr>
        <p:xfrm>
          <a:off x="1541744" y="891676"/>
          <a:ext cx="5805354" cy="2648966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712842">
                  <a:extLst>
                    <a:ext uri="{9D8B030D-6E8A-4147-A177-3AD203B41FA5}">
                      <a16:colId xmlns:a16="http://schemas.microsoft.com/office/drawing/2014/main" val="2828360664"/>
                    </a:ext>
                  </a:extLst>
                </a:gridCol>
                <a:gridCol w="898153">
                  <a:extLst>
                    <a:ext uri="{9D8B030D-6E8A-4147-A177-3AD203B41FA5}">
                      <a16:colId xmlns:a16="http://schemas.microsoft.com/office/drawing/2014/main" val="1000884177"/>
                    </a:ext>
                  </a:extLst>
                </a:gridCol>
                <a:gridCol w="2194359">
                  <a:extLst>
                    <a:ext uri="{9D8B030D-6E8A-4147-A177-3AD203B41FA5}">
                      <a16:colId xmlns:a16="http://schemas.microsoft.com/office/drawing/2014/main" val="515663280"/>
                    </a:ext>
                  </a:extLst>
                </a:gridCol>
              </a:tblGrid>
              <a:tr h="423083">
                <a:tc>
                  <a:txBody>
                    <a:bodyPr/>
                    <a:lstStyle/>
                    <a:p>
                      <a:r>
                        <a:rPr lang="es-ES" sz="1400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DETALLE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CANT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VALOR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3774281"/>
                  </a:ext>
                </a:extLst>
              </a:tr>
              <a:tr h="478317">
                <a:tc>
                  <a:txBody>
                    <a:bodyPr/>
                    <a:lstStyle/>
                    <a:p>
                      <a:pPr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effectLst/>
                        </a:rPr>
                        <a:t>T</a:t>
                      </a:r>
                      <a:r>
                        <a:rPr lang="es-EC" sz="1200" kern="1200" dirty="0">
                          <a:effectLst/>
                        </a:rPr>
                        <a:t>RANSPORTE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>
                          <a:effectLst/>
                        </a:rPr>
                        <a:t>$ 80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9558349"/>
                  </a:ext>
                </a:extLst>
              </a:tr>
              <a:tr h="423083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CONSTRUCCIÓN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>
                          <a:effectLst/>
                        </a:rPr>
                        <a:t>56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>
                          <a:effectLst/>
                        </a:rPr>
                        <a:t>$ 2545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8537411"/>
                  </a:ext>
                </a:extLst>
              </a:tr>
              <a:tr h="478317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OCASIONAL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>
                          <a:effectLst/>
                        </a:rPr>
                        <a:t>79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>
                          <a:effectLst/>
                        </a:rPr>
                        <a:t>$ 4745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9711060"/>
                  </a:ext>
                </a:extLst>
              </a:tr>
              <a:tr h="423083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effectLst/>
                        </a:rPr>
                        <a:t>FUNCIONAMIENTO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>
                          <a:effectLst/>
                        </a:rPr>
                        <a:t>634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>
                          <a:effectLst/>
                        </a:rPr>
                        <a:t>41540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0212599"/>
                  </a:ext>
                </a:extLst>
              </a:tr>
              <a:tr h="423083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>
                          <a:effectLst/>
                        </a:rPr>
                        <a:t>TOTAL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effectLst/>
                        </a:rPr>
                        <a:t>771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effectLst/>
                        </a:rPr>
                        <a:t>$ 48910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28530126"/>
                  </a:ext>
                </a:extLst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9126617"/>
              </p:ext>
            </p:extLst>
          </p:nvPr>
        </p:nvGraphicFramePr>
        <p:xfrm>
          <a:off x="1532628" y="3732029"/>
          <a:ext cx="5823585" cy="7518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697480">
                  <a:extLst>
                    <a:ext uri="{9D8B030D-6E8A-4147-A177-3AD203B41FA5}">
                      <a16:colId xmlns:a16="http://schemas.microsoft.com/office/drawing/2014/main" val="511243633"/>
                    </a:ext>
                  </a:extLst>
                </a:gridCol>
                <a:gridCol w="899795">
                  <a:extLst>
                    <a:ext uri="{9D8B030D-6E8A-4147-A177-3AD203B41FA5}">
                      <a16:colId xmlns:a16="http://schemas.microsoft.com/office/drawing/2014/main" val="1095144281"/>
                    </a:ext>
                  </a:extLst>
                </a:gridCol>
                <a:gridCol w="2226310">
                  <a:extLst>
                    <a:ext uri="{9D8B030D-6E8A-4147-A177-3AD203B41FA5}">
                      <a16:colId xmlns:a16="http://schemas.microsoft.com/office/drawing/2014/main" val="4276790535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DETALLE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CANT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VALOR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0392584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100" dirty="0" smtClean="0">
                          <a:effectLst/>
                        </a:rPr>
                        <a:t>LIQUIDACIONES DE AÑOS ANTERIORES</a:t>
                      </a:r>
                      <a:endParaRPr lang="en-US" sz="105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$7266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81742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121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17;p48"/>
          <p:cNvSpPr txBox="1">
            <a:spLocks noGrp="1"/>
          </p:cNvSpPr>
          <p:nvPr>
            <p:ph type="title"/>
          </p:nvPr>
        </p:nvSpPr>
        <p:spPr>
          <a:xfrm>
            <a:off x="31898" y="574158"/>
            <a:ext cx="911210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C" dirty="0" smtClean="0"/>
              <a:t>ANÁLISIS</a:t>
            </a:r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1132368" y="1518998"/>
            <a:ext cx="69111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ES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Tenemos 970 solicitudes de inspección vendidas y </a:t>
            </a:r>
            <a:r>
              <a:rPr lang="es-ES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923 </a:t>
            </a:r>
            <a:r>
              <a:rPr lang="es-ES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tasas de funcionamiento emitidos en el año 2025.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ES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ES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 que corresponde que </a:t>
            </a:r>
            <a:r>
              <a:rPr lang="es-ES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95,15% </a:t>
            </a:r>
            <a:r>
              <a:rPr lang="es-ES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compro su solicitud de inspección y continuo con el proceso para obtener la tasa de funcionamiento.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90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9"/>
          <p:cNvSpPr txBox="1">
            <a:spLocks noGrp="1"/>
          </p:cNvSpPr>
          <p:nvPr>
            <p:ph type="title"/>
          </p:nvPr>
        </p:nvSpPr>
        <p:spPr>
          <a:xfrm>
            <a:off x="1648046" y="2462089"/>
            <a:ext cx="701477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dirty="0" smtClean="0"/>
              <a:t>GESTIÓN DE CONTRATACIÓN PUBLICA</a:t>
            </a:r>
            <a:endParaRPr sz="3200" dirty="0"/>
          </a:p>
        </p:txBody>
      </p:sp>
      <p:sp>
        <p:nvSpPr>
          <p:cNvPr id="318" name="Google Shape;318;p39"/>
          <p:cNvSpPr txBox="1">
            <a:spLocks noGrp="1"/>
          </p:cNvSpPr>
          <p:nvPr>
            <p:ph type="title" idx="2"/>
          </p:nvPr>
        </p:nvSpPr>
        <p:spPr>
          <a:xfrm>
            <a:off x="7069600" y="879550"/>
            <a:ext cx="1359300" cy="9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06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168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17;p4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1210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C" dirty="0" smtClean="0"/>
              <a:t>PROCESOS DE CONTRATACIÓN</a:t>
            </a:r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1100470" y="572700"/>
            <a:ext cx="69111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ES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el año 2025, se efectuaron </a:t>
            </a:r>
            <a:r>
              <a:rPr lang="es-ES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84 </a:t>
            </a:r>
            <a:r>
              <a:rPr lang="es-ES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procesos que </a:t>
            </a:r>
            <a:r>
              <a:rPr lang="es-ES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detallan </a:t>
            </a:r>
            <a:r>
              <a:rPr lang="es-ES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continuación.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AE6AAFEA-4A53-F219-ABD4-9320F16E5A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5930989"/>
              </p:ext>
            </p:extLst>
          </p:nvPr>
        </p:nvGraphicFramePr>
        <p:xfrm>
          <a:off x="673618" y="2579434"/>
          <a:ext cx="8128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19795012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02171615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8840365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8976122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I CUATRIMESTRE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II CUATRIMESTRE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III CUATRIMESTRE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TOTAL  </a:t>
                      </a:r>
                      <a:r>
                        <a:rPr lang="es-ES" dirty="0" smtClean="0"/>
                        <a:t>2025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21288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16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16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2685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  $4.576,77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 $4.576,77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858774"/>
                  </a:ext>
                </a:extLst>
              </a:tr>
            </a:tbl>
          </a:graphicData>
        </a:graphic>
      </p:graphicFrame>
      <p:sp>
        <p:nvSpPr>
          <p:cNvPr id="8" name="Google Shape;517;p48"/>
          <p:cNvSpPr txBox="1">
            <a:spLocks/>
          </p:cNvSpPr>
          <p:nvPr/>
        </p:nvSpPr>
        <p:spPr>
          <a:xfrm>
            <a:off x="-11569" y="1641793"/>
            <a:ext cx="911210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 i="0" u="none" strike="noStrike" cap="none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 i="0" u="none" strike="noStrike" cap="none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 i="0" u="none" strike="noStrike" cap="none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 i="0" u="none" strike="noStrike" cap="none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 i="0" u="none" strike="noStrike" cap="none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 i="0" u="none" strike="noStrike" cap="none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 i="0" u="none" strike="noStrike" cap="none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 i="0" u="none" strike="noStrike" cap="none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 i="0" u="none" strike="noStrike" cap="none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r>
              <a:rPr lang="es-EC" dirty="0" smtClean="0"/>
              <a:t>CATALOGO ELECTRÓNICO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25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17;p4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1210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C" dirty="0" smtClean="0"/>
              <a:t>PROCESOS DE CONTRATACIÓN</a:t>
            </a:r>
            <a:endParaRPr lang="en-US" dirty="0"/>
          </a:p>
        </p:txBody>
      </p:sp>
      <p:sp>
        <p:nvSpPr>
          <p:cNvPr id="8" name="Google Shape;517;p48"/>
          <p:cNvSpPr txBox="1">
            <a:spLocks/>
          </p:cNvSpPr>
          <p:nvPr/>
        </p:nvSpPr>
        <p:spPr>
          <a:xfrm>
            <a:off x="-75365" y="1088900"/>
            <a:ext cx="911210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 i="0" u="none" strike="noStrike" cap="none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 i="0" u="none" strike="noStrike" cap="none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 i="0" u="none" strike="noStrike" cap="none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 i="0" u="none" strike="noStrike" cap="none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 i="0" u="none" strike="noStrike" cap="none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 i="0" u="none" strike="noStrike" cap="none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 i="0" u="none" strike="noStrike" cap="none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 i="0" u="none" strike="noStrike" cap="none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 i="0" u="none" strike="noStrike" cap="none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r>
              <a:rPr lang="es-EC" dirty="0" smtClean="0"/>
              <a:t>ÍNFIMA CUANTÍA</a:t>
            </a:r>
            <a:endParaRPr lang="en-US" dirty="0"/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1FBA586B-E249-2270-30D8-AB422FDC5C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2829141"/>
              </p:ext>
            </p:extLst>
          </p:nvPr>
        </p:nvGraphicFramePr>
        <p:xfrm>
          <a:off x="685495" y="2117806"/>
          <a:ext cx="8128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19795012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02171615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8840365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8976122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I CUATRIMESTRE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II CUATRIMESTRE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III CUATRIMESTRE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TOTAL </a:t>
                      </a:r>
                      <a:r>
                        <a:rPr lang="es-ES" dirty="0" smtClean="0"/>
                        <a:t>2025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21288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17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32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19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2685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 $ 11.892,07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 $ 12.790,10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 $ 20.567,56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 $ 45.249,73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858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380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2200F5D-9EBD-1AF6-463A-B0D8D4F146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176858"/>
              </p:ext>
            </p:extLst>
          </p:nvPr>
        </p:nvGraphicFramePr>
        <p:xfrm>
          <a:off x="1405895" y="496814"/>
          <a:ext cx="6111324" cy="42236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0931">
                  <a:extLst>
                    <a:ext uri="{9D8B030D-6E8A-4147-A177-3AD203B41FA5}">
                      <a16:colId xmlns:a16="http://schemas.microsoft.com/office/drawing/2014/main" val="2735437040"/>
                    </a:ext>
                  </a:extLst>
                </a:gridCol>
                <a:gridCol w="788070">
                  <a:extLst>
                    <a:ext uri="{9D8B030D-6E8A-4147-A177-3AD203B41FA5}">
                      <a16:colId xmlns:a16="http://schemas.microsoft.com/office/drawing/2014/main" val="4150263561"/>
                    </a:ext>
                  </a:extLst>
                </a:gridCol>
                <a:gridCol w="2312323">
                  <a:extLst>
                    <a:ext uri="{9D8B030D-6E8A-4147-A177-3AD203B41FA5}">
                      <a16:colId xmlns:a16="http://schemas.microsoft.com/office/drawing/2014/main" val="1961613889"/>
                    </a:ext>
                  </a:extLst>
                </a:gridCol>
              </a:tblGrid>
              <a:tr h="288089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TIPOS DE CONTRATACIÓN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CANT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VALOR ADJUDICADO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5787123"/>
                  </a:ext>
                </a:extLst>
              </a:tr>
              <a:tr h="288089">
                <a:tc>
                  <a:txBody>
                    <a:bodyPr/>
                    <a:lstStyle/>
                    <a:p>
                      <a:r>
                        <a:rPr lang="es-ES" dirty="0"/>
                        <a:t>Ínfimas Cuantías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68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 $45.249,73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663725"/>
                  </a:ext>
                </a:extLst>
              </a:tr>
              <a:tr h="288089">
                <a:tc>
                  <a:txBody>
                    <a:bodyPr/>
                    <a:lstStyle/>
                    <a:p>
                      <a:r>
                        <a:rPr lang="es-ES" dirty="0"/>
                        <a:t>Menor Cuantías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1506373"/>
                  </a:ext>
                </a:extLst>
              </a:tr>
              <a:tr h="288089">
                <a:tc>
                  <a:txBody>
                    <a:bodyPr/>
                    <a:lstStyle/>
                    <a:p>
                      <a:r>
                        <a:rPr lang="es-ES" dirty="0"/>
                        <a:t>Subasta Inversa Electrónica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636427"/>
                  </a:ext>
                </a:extLst>
              </a:tr>
              <a:tr h="288089">
                <a:tc>
                  <a:txBody>
                    <a:bodyPr/>
                    <a:lstStyle/>
                    <a:p>
                      <a:r>
                        <a:rPr lang="es-ES" dirty="0"/>
                        <a:t>Catálogo Electrónico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 $ 4.576,77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415849"/>
                  </a:ext>
                </a:extLst>
              </a:tr>
              <a:tr h="288089">
                <a:tc>
                  <a:txBody>
                    <a:bodyPr/>
                    <a:lstStyle/>
                    <a:p>
                      <a:r>
                        <a:rPr lang="es-ES" dirty="0"/>
                        <a:t>Régimen Especial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5325101"/>
                  </a:ext>
                </a:extLst>
              </a:tr>
              <a:tr h="288089">
                <a:tc>
                  <a:txBody>
                    <a:bodyPr/>
                    <a:lstStyle/>
                    <a:p>
                      <a:r>
                        <a:rPr lang="es-ES" dirty="0"/>
                        <a:t>Contratación Directa de Consultoría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7356580"/>
                  </a:ext>
                </a:extLst>
              </a:tr>
              <a:tr h="288089">
                <a:tc>
                  <a:txBody>
                    <a:bodyPr/>
                    <a:lstStyle/>
                    <a:p>
                      <a:r>
                        <a:rPr lang="es-ES" dirty="0"/>
                        <a:t>Lista Corta de Consultoría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1115569"/>
                  </a:ext>
                </a:extLst>
              </a:tr>
              <a:tr h="288089">
                <a:tc>
                  <a:txBody>
                    <a:bodyPr/>
                    <a:lstStyle/>
                    <a:p>
                      <a:r>
                        <a:rPr lang="es-ES" dirty="0"/>
                        <a:t>Cotización de Servicios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2259147"/>
                  </a:ext>
                </a:extLst>
              </a:tr>
              <a:tr h="288089">
                <a:tc>
                  <a:txBody>
                    <a:bodyPr/>
                    <a:lstStyle/>
                    <a:p>
                      <a:r>
                        <a:rPr lang="es-ES" dirty="0"/>
                        <a:t>Cotización de Obras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641332"/>
                  </a:ext>
                </a:extLst>
              </a:tr>
              <a:tr h="288089">
                <a:tc>
                  <a:txBody>
                    <a:bodyPr/>
                    <a:lstStyle/>
                    <a:p>
                      <a:r>
                        <a:rPr lang="es-ES" dirty="0"/>
                        <a:t>Litización de Seguros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703917"/>
                  </a:ext>
                </a:extLst>
              </a:tr>
              <a:tr h="489751">
                <a:tc>
                  <a:txBody>
                    <a:bodyPr/>
                    <a:lstStyle/>
                    <a:p>
                      <a:r>
                        <a:rPr lang="es-ES" dirty="0"/>
                        <a:t>Selección de Proveedor en el Extranjero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8916062"/>
                  </a:ext>
                </a:extLst>
              </a:tr>
              <a:tr h="352663">
                <a:tc>
                  <a:txBody>
                    <a:bodyPr/>
                    <a:lstStyle/>
                    <a:p>
                      <a:r>
                        <a:rPr lang="es-ES" b="1" dirty="0"/>
                        <a:t>TOTAL</a:t>
                      </a:r>
                      <a:endParaRPr lang="es-EC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84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 $49.826,50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1633637"/>
                  </a:ext>
                </a:extLst>
              </a:tr>
            </a:tbl>
          </a:graphicData>
        </a:graphic>
      </p:graphicFrame>
      <p:sp>
        <p:nvSpPr>
          <p:cNvPr id="4" name="Google Shape;517;p4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1210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C" sz="2000" dirty="0" smtClean="0"/>
              <a:t>PROCESOS DE CONTRATACIÓN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2845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9"/>
          <p:cNvSpPr txBox="1">
            <a:spLocks noGrp="1"/>
          </p:cNvSpPr>
          <p:nvPr>
            <p:ph type="title"/>
          </p:nvPr>
        </p:nvSpPr>
        <p:spPr>
          <a:xfrm>
            <a:off x="1509823" y="2462089"/>
            <a:ext cx="7376276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dirty="0" smtClean="0"/>
              <a:t>GESTIÓN DE PREVENCION DE INCENDIOS</a:t>
            </a:r>
            <a:endParaRPr sz="3200" dirty="0"/>
          </a:p>
        </p:txBody>
      </p:sp>
      <p:sp>
        <p:nvSpPr>
          <p:cNvPr id="318" name="Google Shape;318;p39"/>
          <p:cNvSpPr txBox="1">
            <a:spLocks noGrp="1"/>
          </p:cNvSpPr>
          <p:nvPr>
            <p:ph type="title" idx="2"/>
          </p:nvPr>
        </p:nvSpPr>
        <p:spPr>
          <a:xfrm>
            <a:off x="7069600" y="879550"/>
            <a:ext cx="1359300" cy="9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06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470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4478050"/>
              </p:ext>
            </p:extLst>
          </p:nvPr>
        </p:nvGraphicFramePr>
        <p:xfrm>
          <a:off x="478463" y="350873"/>
          <a:ext cx="8003275" cy="42457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3762">
                  <a:extLst>
                    <a:ext uri="{9D8B030D-6E8A-4147-A177-3AD203B41FA5}">
                      <a16:colId xmlns:a16="http://schemas.microsoft.com/office/drawing/2014/main" val="3741977279"/>
                    </a:ext>
                  </a:extLst>
                </a:gridCol>
                <a:gridCol w="577751">
                  <a:extLst>
                    <a:ext uri="{9D8B030D-6E8A-4147-A177-3AD203B41FA5}">
                      <a16:colId xmlns:a16="http://schemas.microsoft.com/office/drawing/2014/main" val="3007945261"/>
                    </a:ext>
                  </a:extLst>
                </a:gridCol>
                <a:gridCol w="476808">
                  <a:extLst>
                    <a:ext uri="{9D8B030D-6E8A-4147-A177-3AD203B41FA5}">
                      <a16:colId xmlns:a16="http://schemas.microsoft.com/office/drawing/2014/main" val="3400959350"/>
                    </a:ext>
                  </a:extLst>
                </a:gridCol>
                <a:gridCol w="529562">
                  <a:extLst>
                    <a:ext uri="{9D8B030D-6E8A-4147-A177-3AD203B41FA5}">
                      <a16:colId xmlns:a16="http://schemas.microsoft.com/office/drawing/2014/main" val="3654711238"/>
                    </a:ext>
                  </a:extLst>
                </a:gridCol>
                <a:gridCol w="455503">
                  <a:extLst>
                    <a:ext uri="{9D8B030D-6E8A-4147-A177-3AD203B41FA5}">
                      <a16:colId xmlns:a16="http://schemas.microsoft.com/office/drawing/2014/main" val="278877684"/>
                    </a:ext>
                  </a:extLst>
                </a:gridCol>
                <a:gridCol w="527533">
                  <a:extLst>
                    <a:ext uri="{9D8B030D-6E8A-4147-A177-3AD203B41FA5}">
                      <a16:colId xmlns:a16="http://schemas.microsoft.com/office/drawing/2014/main" val="1517364842"/>
                    </a:ext>
                  </a:extLst>
                </a:gridCol>
                <a:gridCol w="516881">
                  <a:extLst>
                    <a:ext uri="{9D8B030D-6E8A-4147-A177-3AD203B41FA5}">
                      <a16:colId xmlns:a16="http://schemas.microsoft.com/office/drawing/2014/main" val="1796777014"/>
                    </a:ext>
                  </a:extLst>
                </a:gridCol>
                <a:gridCol w="535649">
                  <a:extLst>
                    <a:ext uri="{9D8B030D-6E8A-4147-A177-3AD203B41FA5}">
                      <a16:colId xmlns:a16="http://schemas.microsoft.com/office/drawing/2014/main" val="3541562610"/>
                    </a:ext>
                  </a:extLst>
                </a:gridCol>
                <a:gridCol w="619344">
                  <a:extLst>
                    <a:ext uri="{9D8B030D-6E8A-4147-A177-3AD203B41FA5}">
                      <a16:colId xmlns:a16="http://schemas.microsoft.com/office/drawing/2014/main" val="2162709364"/>
                    </a:ext>
                  </a:extLst>
                </a:gridCol>
                <a:gridCol w="581299">
                  <a:extLst>
                    <a:ext uri="{9D8B030D-6E8A-4147-A177-3AD203B41FA5}">
                      <a16:colId xmlns:a16="http://schemas.microsoft.com/office/drawing/2014/main" val="2402283967"/>
                    </a:ext>
                  </a:extLst>
                </a:gridCol>
                <a:gridCol w="324634">
                  <a:extLst>
                    <a:ext uri="{9D8B030D-6E8A-4147-A177-3AD203B41FA5}">
                      <a16:colId xmlns:a16="http://schemas.microsoft.com/office/drawing/2014/main" val="3464857562"/>
                    </a:ext>
                  </a:extLst>
                </a:gridCol>
                <a:gridCol w="405795">
                  <a:extLst>
                    <a:ext uri="{9D8B030D-6E8A-4147-A177-3AD203B41FA5}">
                      <a16:colId xmlns:a16="http://schemas.microsoft.com/office/drawing/2014/main" val="2550936693"/>
                    </a:ext>
                  </a:extLst>
                </a:gridCol>
                <a:gridCol w="539198">
                  <a:extLst>
                    <a:ext uri="{9D8B030D-6E8A-4147-A177-3AD203B41FA5}">
                      <a16:colId xmlns:a16="http://schemas.microsoft.com/office/drawing/2014/main" val="539745069"/>
                    </a:ext>
                  </a:extLst>
                </a:gridCol>
                <a:gridCol w="647242">
                  <a:extLst>
                    <a:ext uri="{9D8B030D-6E8A-4147-A177-3AD203B41FA5}">
                      <a16:colId xmlns:a16="http://schemas.microsoft.com/office/drawing/2014/main" val="4177232267"/>
                    </a:ext>
                  </a:extLst>
                </a:gridCol>
                <a:gridCol w="582314">
                  <a:extLst>
                    <a:ext uri="{9D8B030D-6E8A-4147-A177-3AD203B41FA5}">
                      <a16:colId xmlns:a16="http://schemas.microsoft.com/office/drawing/2014/main" val="2629859507"/>
                    </a:ext>
                  </a:extLst>
                </a:gridCol>
              </a:tblGrid>
              <a:tr h="347035">
                <a:tc gridSpan="1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CUADRO DE ESTADISTICA </a:t>
                      </a:r>
                      <a:r>
                        <a:rPr lang="en-US" sz="1600" dirty="0" smtClean="0">
                          <a:effectLst/>
                        </a:rPr>
                        <a:t>DE</a:t>
                      </a:r>
                      <a:r>
                        <a:rPr lang="en-US" sz="1600" baseline="0" dirty="0" smtClean="0">
                          <a:effectLst/>
                        </a:rPr>
                        <a:t> EMERGENCIAS ATENDIDAS EN EL </a:t>
                      </a:r>
                      <a:r>
                        <a:rPr lang="en-US" sz="1600" dirty="0" smtClean="0">
                          <a:effectLst/>
                        </a:rPr>
                        <a:t>2025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9283622"/>
                  </a:ext>
                </a:extLst>
              </a:tr>
              <a:tr h="7833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Mes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</a:rPr>
                        <a:t>Incendios</a:t>
                      </a:r>
                      <a:r>
                        <a:rPr lang="en-US" sz="800" dirty="0">
                          <a:effectLst/>
                        </a:rPr>
                        <a:t> </a:t>
                      </a:r>
                      <a:r>
                        <a:rPr lang="en-US" sz="800" dirty="0" err="1">
                          <a:effectLst/>
                        </a:rPr>
                        <a:t>Declarados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</a:rPr>
                        <a:t>Quema</a:t>
                      </a:r>
                      <a:r>
                        <a:rPr lang="en-US" sz="800" dirty="0">
                          <a:effectLst/>
                        </a:rPr>
                        <a:t>    de     </a:t>
                      </a:r>
                      <a:r>
                        <a:rPr lang="en-US" sz="800" dirty="0" err="1">
                          <a:effectLst/>
                        </a:rPr>
                        <a:t>Maleza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</a:rPr>
                        <a:t>Incipiente</a:t>
                      </a:r>
                      <a:r>
                        <a:rPr lang="en-US" sz="800" dirty="0">
                          <a:effectLst/>
                        </a:rPr>
                        <a:t> de </a:t>
                      </a:r>
                      <a:r>
                        <a:rPr lang="en-US" sz="800" dirty="0" err="1">
                          <a:effectLst/>
                        </a:rPr>
                        <a:t>Incendio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Falsas </a:t>
                      </a:r>
                      <a:r>
                        <a:rPr lang="en-US" sz="800" dirty="0" err="1">
                          <a:effectLst/>
                        </a:rPr>
                        <a:t>Alarmas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</a:rPr>
                        <a:t>Accidente</a:t>
                      </a:r>
                      <a:r>
                        <a:rPr lang="en-US" sz="800" dirty="0">
                          <a:effectLst/>
                        </a:rPr>
                        <a:t> de </a:t>
                      </a:r>
                      <a:r>
                        <a:rPr lang="en-US" sz="800" dirty="0" err="1">
                          <a:effectLst/>
                        </a:rPr>
                        <a:t>Transito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</a:rPr>
                        <a:t>Incendio</a:t>
                      </a:r>
                      <a:r>
                        <a:rPr lang="en-US" sz="800" dirty="0">
                          <a:effectLst/>
                        </a:rPr>
                        <a:t> de </a:t>
                      </a:r>
                      <a:r>
                        <a:rPr lang="en-US" sz="800" dirty="0" err="1">
                          <a:effectLst/>
                        </a:rPr>
                        <a:t>Vehiculos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</a:rPr>
                        <a:t>Limpienza</a:t>
                      </a:r>
                      <a:r>
                        <a:rPr lang="en-US" sz="800" dirty="0">
                          <a:effectLst/>
                        </a:rPr>
                        <a:t> de </a:t>
                      </a:r>
                      <a:r>
                        <a:rPr lang="en-US" sz="800" dirty="0" err="1">
                          <a:effectLst/>
                        </a:rPr>
                        <a:t>Calzada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</a:rPr>
                        <a:t>Atencion</a:t>
                      </a:r>
                      <a:r>
                        <a:rPr lang="en-US" sz="800" dirty="0">
                          <a:effectLst/>
                        </a:rPr>
                        <a:t> Pre - </a:t>
                      </a:r>
                      <a:r>
                        <a:rPr lang="en-US" sz="800" dirty="0" err="1">
                          <a:effectLst/>
                        </a:rPr>
                        <a:t>Hospitalaria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</a:rPr>
                        <a:t>Evacuacion</a:t>
                      </a:r>
                      <a:r>
                        <a:rPr lang="en-US" sz="800" dirty="0">
                          <a:effectLst/>
                        </a:rPr>
                        <a:t> </a:t>
                      </a:r>
                      <a:r>
                        <a:rPr lang="en-US" sz="800" dirty="0" err="1">
                          <a:effectLst/>
                        </a:rPr>
                        <a:t>por</a:t>
                      </a:r>
                      <a:r>
                        <a:rPr lang="en-US" sz="800" dirty="0">
                          <a:effectLst/>
                        </a:rPr>
                        <a:t> </a:t>
                      </a:r>
                      <a:r>
                        <a:rPr lang="en-US" sz="800" dirty="0" err="1">
                          <a:effectLst/>
                        </a:rPr>
                        <a:t>Inundacion</a:t>
                      </a:r>
                      <a:r>
                        <a:rPr lang="en-US" sz="800" dirty="0">
                          <a:effectLst/>
                        </a:rPr>
                        <a:t> 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Eventos</a:t>
                      </a:r>
                      <a:r>
                        <a:rPr lang="es-ES" sz="8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Naturales/</a:t>
                      </a:r>
                      <a:r>
                        <a:rPr lang="es-ES" sz="8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Quimicos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</a:rPr>
                        <a:t>Fuga</a:t>
                      </a:r>
                      <a:r>
                        <a:rPr lang="en-US" sz="800" dirty="0">
                          <a:effectLst/>
                        </a:rPr>
                        <a:t> de Gas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</a:rPr>
                        <a:t>Casos</a:t>
                      </a:r>
                      <a:r>
                        <a:rPr lang="en-US" sz="800" dirty="0">
                          <a:effectLst/>
                        </a:rPr>
                        <a:t> </a:t>
                      </a:r>
                      <a:r>
                        <a:rPr lang="en-US" sz="800" dirty="0" err="1">
                          <a:effectLst/>
                        </a:rPr>
                        <a:t>Especiales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</a:rPr>
                        <a:t>Charlas</a:t>
                      </a:r>
                      <a:r>
                        <a:rPr lang="en-US" sz="800" dirty="0">
                          <a:effectLst/>
                        </a:rPr>
                        <a:t> de </a:t>
                      </a:r>
                      <a:r>
                        <a:rPr lang="en-US" sz="800" dirty="0" err="1">
                          <a:effectLst/>
                        </a:rPr>
                        <a:t>Capacitacion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Total De Salida al Mes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ctr"/>
                </a:tc>
                <a:extLst>
                  <a:ext uri="{0D108BD9-81ED-4DB2-BD59-A6C34878D82A}">
                    <a16:rowId xmlns:a16="http://schemas.microsoft.com/office/drawing/2014/main" val="82661747"/>
                  </a:ext>
                </a:extLst>
              </a:tr>
              <a:tr h="2379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Enero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r>
                        <a:rPr lang="en-US" sz="900" dirty="0" smtClean="0">
                          <a:effectLst/>
                        </a:rPr>
                        <a:t>1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1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</a:rPr>
                        <a:t>2</a:t>
                      </a: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</a:rPr>
                        <a:t>3</a:t>
                      </a: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47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extLst>
                  <a:ext uri="{0D108BD9-81ED-4DB2-BD59-A6C34878D82A}">
                    <a16:rowId xmlns:a16="http://schemas.microsoft.com/office/drawing/2014/main" val="3473073194"/>
                  </a:ext>
                </a:extLst>
              </a:tr>
              <a:tr h="2379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Febrero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r>
                        <a:rPr lang="en-US" sz="900" dirty="0" smtClean="0">
                          <a:effectLst/>
                        </a:rPr>
                        <a:t>2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r>
                        <a:rPr lang="en-US" sz="900" dirty="0" smtClean="0">
                          <a:effectLst/>
                        </a:rPr>
                        <a:t>3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r>
                        <a:rPr lang="en-US" sz="900" dirty="0" smtClean="0">
                          <a:effectLst/>
                        </a:rPr>
                        <a:t>1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41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extLst>
                  <a:ext uri="{0D108BD9-81ED-4DB2-BD59-A6C34878D82A}">
                    <a16:rowId xmlns:a16="http://schemas.microsoft.com/office/drawing/2014/main" val="108274891"/>
                  </a:ext>
                </a:extLst>
              </a:tr>
              <a:tr h="2379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Marzo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r>
                        <a:rPr lang="en-US" sz="900" dirty="0" smtClean="0">
                          <a:effectLst/>
                        </a:rPr>
                        <a:t>1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r>
                        <a:rPr lang="en-US" sz="900" dirty="0" smtClean="0">
                          <a:effectLst/>
                        </a:rPr>
                        <a:t>1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</a:rPr>
                        <a:t>6</a:t>
                      </a: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r>
                        <a:rPr lang="en-US" sz="900" dirty="0" smtClean="0">
                          <a:effectLst/>
                        </a:rPr>
                        <a:t>1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extLst>
                  <a:ext uri="{0D108BD9-81ED-4DB2-BD59-A6C34878D82A}">
                    <a16:rowId xmlns:a16="http://schemas.microsoft.com/office/drawing/2014/main" val="1804240939"/>
                  </a:ext>
                </a:extLst>
              </a:tr>
              <a:tr h="2379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Abril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r>
                        <a:rPr lang="en-US" sz="900" dirty="0" smtClean="0">
                          <a:effectLst/>
                        </a:rPr>
                        <a:t>2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r>
                        <a:rPr lang="en-US" sz="900" dirty="0" smtClean="0">
                          <a:effectLst/>
                        </a:rPr>
                        <a:t>14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r>
                        <a:rPr lang="en-US" sz="900" dirty="0" smtClean="0">
                          <a:effectLst/>
                        </a:rPr>
                        <a:t>2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37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</a:rPr>
                        <a:t>9</a:t>
                      </a: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r>
                        <a:rPr lang="en-US" sz="900" dirty="0" smtClean="0">
                          <a:effectLst/>
                        </a:rPr>
                        <a:t>7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74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extLst>
                  <a:ext uri="{0D108BD9-81ED-4DB2-BD59-A6C34878D82A}">
                    <a16:rowId xmlns:a16="http://schemas.microsoft.com/office/drawing/2014/main" val="1284528880"/>
                  </a:ext>
                </a:extLst>
              </a:tr>
              <a:tr h="1487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Mayo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</a:rPr>
                        <a:t> 2</a:t>
                      </a: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r>
                        <a:rPr lang="en-US" sz="900" dirty="0" smtClean="0">
                          <a:effectLst/>
                        </a:rPr>
                        <a:t>5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41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53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extLst>
                  <a:ext uri="{0D108BD9-81ED-4DB2-BD59-A6C34878D82A}">
                    <a16:rowId xmlns:a16="http://schemas.microsoft.com/office/drawing/2014/main" val="2153926205"/>
                  </a:ext>
                </a:extLst>
              </a:tr>
              <a:tr h="2379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Junio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r>
                        <a:rPr lang="en-US" sz="900" dirty="0" smtClean="0">
                          <a:effectLst/>
                        </a:rPr>
                        <a:t>1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r>
                        <a:rPr lang="en-US" sz="900" dirty="0" smtClean="0">
                          <a:effectLst/>
                        </a:rPr>
                        <a:t>1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</a:rPr>
                        <a:t>2</a:t>
                      </a: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r>
                        <a:rPr lang="en-US" sz="900" dirty="0" smtClean="0">
                          <a:effectLst/>
                        </a:rPr>
                        <a:t>12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r>
                        <a:rPr lang="en-US" sz="900" dirty="0" smtClean="0">
                          <a:effectLst/>
                        </a:rPr>
                        <a:t>3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r>
                        <a:rPr lang="en-US" sz="900" dirty="0" smtClean="0">
                          <a:effectLst/>
                        </a:rPr>
                        <a:t>1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</a:rPr>
                        <a:t>2</a:t>
                      </a: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65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extLst>
                  <a:ext uri="{0D108BD9-81ED-4DB2-BD59-A6C34878D82A}">
                    <a16:rowId xmlns:a16="http://schemas.microsoft.com/office/drawing/2014/main" val="1559369708"/>
                  </a:ext>
                </a:extLst>
              </a:tr>
              <a:tr h="2379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Julio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</a:rPr>
                        <a:t> 1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</a:rPr>
                        <a:t>4</a:t>
                      </a: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r>
                        <a:rPr lang="en-US" sz="900" dirty="0" smtClean="0">
                          <a:effectLst/>
                        </a:rPr>
                        <a:t>2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r>
                        <a:rPr lang="en-US" sz="900" dirty="0" smtClean="0">
                          <a:effectLst/>
                        </a:rPr>
                        <a:t>2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extLst>
                  <a:ext uri="{0D108BD9-81ED-4DB2-BD59-A6C34878D82A}">
                    <a16:rowId xmlns:a16="http://schemas.microsoft.com/office/drawing/2014/main" val="342773038"/>
                  </a:ext>
                </a:extLst>
              </a:tr>
              <a:tr h="2379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Agosto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r>
                        <a:rPr lang="en-US" sz="900" dirty="0" smtClean="0">
                          <a:effectLst/>
                        </a:rPr>
                        <a:t>2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2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62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extLst>
                  <a:ext uri="{0D108BD9-81ED-4DB2-BD59-A6C34878D82A}">
                    <a16:rowId xmlns:a16="http://schemas.microsoft.com/office/drawing/2014/main" val="1547605697"/>
                  </a:ext>
                </a:extLst>
              </a:tr>
              <a:tr h="2379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Septiembre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r>
                        <a:rPr lang="en-US" sz="900" dirty="0" smtClean="0">
                          <a:effectLst/>
                        </a:rPr>
                        <a:t>1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r>
                        <a:rPr lang="en-US" sz="900" dirty="0" smtClean="0">
                          <a:effectLst/>
                        </a:rPr>
                        <a:t>1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33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r>
                        <a:rPr lang="en-US" sz="900" dirty="0" smtClean="0">
                          <a:effectLst/>
                        </a:rPr>
                        <a:t>6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62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extLst>
                  <a:ext uri="{0D108BD9-81ED-4DB2-BD59-A6C34878D82A}">
                    <a16:rowId xmlns:a16="http://schemas.microsoft.com/office/drawing/2014/main" val="905955697"/>
                  </a:ext>
                </a:extLst>
              </a:tr>
              <a:tr h="2379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Octubre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r>
                        <a:rPr lang="en-US" sz="900" dirty="0" smtClean="0">
                          <a:effectLst/>
                        </a:rPr>
                        <a:t>1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39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3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53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extLst>
                  <a:ext uri="{0D108BD9-81ED-4DB2-BD59-A6C34878D82A}">
                    <a16:rowId xmlns:a16="http://schemas.microsoft.com/office/drawing/2014/main" val="101451768"/>
                  </a:ext>
                </a:extLst>
              </a:tr>
              <a:tr h="2379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Noviembre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</a:rPr>
                        <a:t>  2</a:t>
                      </a: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</a:rPr>
                        <a:t>3</a:t>
                      </a: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1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1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extLst>
                  <a:ext uri="{0D108BD9-81ED-4DB2-BD59-A6C34878D82A}">
                    <a16:rowId xmlns:a16="http://schemas.microsoft.com/office/drawing/2014/main" val="2059129984"/>
                  </a:ext>
                </a:extLst>
              </a:tr>
              <a:tr h="2379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Diciembre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r>
                        <a:rPr lang="en-US" sz="900" dirty="0" smtClean="0">
                          <a:effectLst/>
                        </a:rPr>
                        <a:t>3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3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55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extLst>
                  <a:ext uri="{0D108BD9-81ED-4DB2-BD59-A6C34878D82A}">
                    <a16:rowId xmlns:a16="http://schemas.microsoft.com/office/drawing/2014/main" val="55955644"/>
                  </a:ext>
                </a:extLst>
              </a:tr>
              <a:tr h="2379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Total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</a:rPr>
                        <a:t>49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</a:rPr>
                        <a:t>14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83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334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</a:rPr>
                        <a:t>12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91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650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02" marR="53202" marT="0" marB="0" anchor="b"/>
                </a:tc>
                <a:extLst>
                  <a:ext uri="{0D108BD9-81ED-4DB2-BD59-A6C34878D82A}">
                    <a16:rowId xmlns:a16="http://schemas.microsoft.com/office/drawing/2014/main" val="9435678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470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17;p48"/>
          <p:cNvSpPr txBox="1">
            <a:spLocks noGrp="1"/>
          </p:cNvSpPr>
          <p:nvPr>
            <p:ph type="title"/>
          </p:nvPr>
        </p:nvSpPr>
        <p:spPr>
          <a:xfrm>
            <a:off x="31898" y="574158"/>
            <a:ext cx="911210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C" dirty="0" smtClean="0"/>
              <a:t>ANÁLISIS</a:t>
            </a:r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1132368" y="1518998"/>
            <a:ext cx="691116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>
                <a:latin typeface="Bookman Old Style" panose="02050604050505020204" pitchFamily="18" charset="0"/>
              </a:rPr>
              <a:t>Durante el año </a:t>
            </a:r>
            <a:r>
              <a:rPr lang="es-EC" b="1" dirty="0">
                <a:latin typeface="Bookman Old Style" panose="02050604050505020204" pitchFamily="18" charset="0"/>
              </a:rPr>
              <a:t>2025</a:t>
            </a:r>
            <a:r>
              <a:rPr lang="es-EC" dirty="0">
                <a:latin typeface="Bookman Old Style" panose="02050604050505020204" pitchFamily="18" charset="0"/>
              </a:rPr>
              <a:t>, el Benemérito Cuerpo de Bomberos del Cantón Balzar realizó un total de </a:t>
            </a:r>
            <a:r>
              <a:rPr lang="es-EC" b="1" dirty="0">
                <a:latin typeface="Bookman Old Style" panose="02050604050505020204" pitchFamily="18" charset="0"/>
              </a:rPr>
              <a:t>948 inspecciones</a:t>
            </a:r>
            <a:r>
              <a:rPr lang="es-EC" dirty="0">
                <a:latin typeface="Bookman Old Style" panose="02050604050505020204" pitchFamily="18" charset="0"/>
              </a:rPr>
              <a:t>, abarcando locales comerciales, vehículos de transporte de materiales peligrosos, eventos públicos, Construcción y operativos de control</a:t>
            </a:r>
            <a:r>
              <a:rPr lang="es-EC" dirty="0" smtClean="0">
                <a:latin typeface="Bookman Old Style" panose="02050604050505020204" pitchFamily="18" charset="0"/>
              </a:rPr>
              <a:t>.</a:t>
            </a:r>
          </a:p>
          <a:p>
            <a:pPr algn="just"/>
            <a:endParaRPr lang="en-US" dirty="0">
              <a:latin typeface="Bookman Old Style" panose="02050604050505020204" pitchFamily="18" charset="0"/>
            </a:endParaRPr>
          </a:p>
          <a:p>
            <a:pPr algn="just"/>
            <a:r>
              <a:rPr lang="es-EC" dirty="0" smtClean="0">
                <a:latin typeface="Bookman Old Style" panose="02050604050505020204" pitchFamily="18" charset="0"/>
              </a:rPr>
              <a:t>En </a:t>
            </a:r>
            <a:r>
              <a:rPr lang="es-EC" dirty="0">
                <a:latin typeface="Bookman Old Style" panose="02050604050505020204" pitchFamily="18" charset="0"/>
              </a:rPr>
              <a:t>comparación con el año </a:t>
            </a:r>
            <a:r>
              <a:rPr lang="es-EC" b="1" dirty="0">
                <a:latin typeface="Bookman Old Style" panose="02050604050505020204" pitchFamily="18" charset="0"/>
              </a:rPr>
              <a:t>2024</a:t>
            </a:r>
            <a:r>
              <a:rPr lang="es-EC" dirty="0">
                <a:latin typeface="Bookman Old Style" panose="02050604050505020204" pitchFamily="18" charset="0"/>
              </a:rPr>
              <a:t>, donde se efectuaron </a:t>
            </a:r>
            <a:r>
              <a:rPr lang="es-EC" b="1" dirty="0">
                <a:latin typeface="Bookman Old Style" panose="02050604050505020204" pitchFamily="18" charset="0"/>
              </a:rPr>
              <a:t>716 inspecciones</a:t>
            </a:r>
            <a:r>
              <a:rPr lang="es-EC" dirty="0">
                <a:latin typeface="Bookman Old Style" panose="02050604050505020204" pitchFamily="18" charset="0"/>
              </a:rPr>
              <a:t>, se observa un aumento del </a:t>
            </a:r>
            <a:r>
              <a:rPr lang="es-EC" b="1" dirty="0">
                <a:latin typeface="Bookman Old Style" panose="02050604050505020204" pitchFamily="18" charset="0"/>
              </a:rPr>
              <a:t>32.4%</a:t>
            </a:r>
            <a:r>
              <a:rPr lang="es-EC" dirty="0">
                <a:latin typeface="Bookman Old Style" panose="02050604050505020204" pitchFamily="18" charset="0"/>
              </a:rPr>
              <a:t> en el número total de inspecciones realizadas.</a:t>
            </a:r>
            <a:endParaRPr lang="en-US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77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17;p48"/>
          <p:cNvSpPr txBox="1">
            <a:spLocks noGrp="1"/>
          </p:cNvSpPr>
          <p:nvPr>
            <p:ph type="title"/>
          </p:nvPr>
        </p:nvSpPr>
        <p:spPr>
          <a:xfrm>
            <a:off x="31898" y="574158"/>
            <a:ext cx="911210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C" dirty="0" smtClean="0"/>
              <a:t>DESGLOCE ESTADÍSTICO</a:t>
            </a:r>
            <a:endParaRPr lang="en-US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9955181"/>
              </p:ext>
            </p:extLst>
          </p:nvPr>
        </p:nvGraphicFramePr>
        <p:xfrm>
          <a:off x="1709176" y="1587550"/>
          <a:ext cx="5757545" cy="1636269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979782">
                  <a:extLst>
                    <a:ext uri="{9D8B030D-6E8A-4147-A177-3AD203B41FA5}">
                      <a16:colId xmlns:a16="http://schemas.microsoft.com/office/drawing/2014/main" val="1146014172"/>
                    </a:ext>
                  </a:extLst>
                </a:gridCol>
                <a:gridCol w="1247035">
                  <a:extLst>
                    <a:ext uri="{9D8B030D-6E8A-4147-A177-3AD203B41FA5}">
                      <a16:colId xmlns:a16="http://schemas.microsoft.com/office/drawing/2014/main" val="3588826621"/>
                    </a:ext>
                  </a:extLst>
                </a:gridCol>
                <a:gridCol w="1530728">
                  <a:extLst>
                    <a:ext uri="{9D8B030D-6E8A-4147-A177-3AD203B41FA5}">
                      <a16:colId xmlns:a16="http://schemas.microsoft.com/office/drawing/2014/main" val="118625745"/>
                    </a:ext>
                  </a:extLst>
                </a:gridCol>
              </a:tblGrid>
              <a:tr h="392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kern="100" dirty="0">
                          <a:effectLst/>
                        </a:rPr>
                        <a:t>Tipo de Inspección</a:t>
                      </a:r>
                      <a:endParaRPr lang="en-US" sz="1200" b="1" kern="100" dirty="0">
                        <a:effectLst/>
                        <a:latin typeface="Bookman Old Style" panose="020506040505050202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kern="100">
                          <a:effectLst/>
                        </a:rPr>
                        <a:t>Número de Inspecciones</a:t>
                      </a:r>
                      <a:endParaRPr lang="en-US" sz="1200" b="1" kern="100">
                        <a:effectLst/>
                        <a:latin typeface="Bookman Old Style" panose="020506040505050202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kern="100" dirty="0">
                          <a:effectLst/>
                        </a:rPr>
                        <a:t>Porcentaje (%)</a:t>
                      </a:r>
                      <a:endParaRPr lang="en-US" sz="1200" b="1" kern="100" dirty="0">
                        <a:effectLst/>
                        <a:latin typeface="Bookman Old Style" panose="020506040505050202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83733363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kern="100">
                          <a:effectLst/>
                        </a:rPr>
                        <a:t>Locales Comerciales</a:t>
                      </a:r>
                      <a:endParaRPr lang="en-US" sz="1200" kern="100">
                        <a:effectLst/>
                        <a:latin typeface="Bookman Old Style" panose="020506040505050202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kern="100">
                          <a:effectLst/>
                        </a:rPr>
                        <a:t>786</a:t>
                      </a:r>
                      <a:endParaRPr lang="en-US" sz="1200" kern="100">
                        <a:effectLst/>
                        <a:latin typeface="Bookman Old Style" panose="020506040505050202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kern="100">
                          <a:effectLst/>
                        </a:rPr>
                        <a:t>82.74%</a:t>
                      </a:r>
                      <a:endParaRPr lang="en-US" sz="1200" kern="100">
                        <a:effectLst/>
                        <a:latin typeface="Bookman Old Style" panose="020506040505050202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14276243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kern="100">
                          <a:effectLst/>
                        </a:rPr>
                        <a:t>Vehículos de transporte de materiales peligrosos</a:t>
                      </a:r>
                      <a:endParaRPr lang="en-US" sz="1200" kern="100">
                        <a:effectLst/>
                        <a:latin typeface="Bookman Old Style" panose="020506040505050202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kern="10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Bookman Old Style" panose="020506040505050202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kern="100">
                          <a:effectLst/>
                        </a:rPr>
                        <a:t>0.21%</a:t>
                      </a:r>
                      <a:endParaRPr lang="en-US" sz="1200" kern="100">
                        <a:effectLst/>
                        <a:latin typeface="Bookman Old Style" panose="020506040505050202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24049451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kern="100">
                          <a:effectLst/>
                        </a:rPr>
                        <a:t>Construcción de Viviendas</a:t>
                      </a:r>
                      <a:endParaRPr lang="en-US" sz="1200" kern="100">
                        <a:effectLst/>
                        <a:latin typeface="Bookman Old Style" panose="020506040505050202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kern="100">
                          <a:effectLst/>
                        </a:rPr>
                        <a:t>58</a:t>
                      </a:r>
                      <a:endParaRPr lang="en-US" sz="1200" kern="100">
                        <a:effectLst/>
                        <a:latin typeface="Bookman Old Style" panose="020506040505050202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kern="100">
                          <a:effectLst/>
                        </a:rPr>
                        <a:t>6.12%</a:t>
                      </a:r>
                      <a:endParaRPr lang="en-US" sz="1200" kern="100">
                        <a:effectLst/>
                        <a:latin typeface="Bookman Old Style" panose="020506040505050202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1233061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kern="100">
                          <a:effectLst/>
                        </a:rPr>
                        <a:t>Eventos públicos</a:t>
                      </a:r>
                      <a:endParaRPr lang="en-US" sz="1200" kern="100">
                        <a:effectLst/>
                        <a:latin typeface="Bookman Old Style" panose="020506040505050202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kern="100">
                          <a:effectLst/>
                        </a:rPr>
                        <a:t>102</a:t>
                      </a:r>
                      <a:endParaRPr lang="en-US" sz="1200" kern="100">
                        <a:effectLst/>
                        <a:latin typeface="Bookman Old Style" panose="020506040505050202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kern="100" dirty="0">
                          <a:effectLst/>
                        </a:rPr>
                        <a:t>10.74%</a:t>
                      </a:r>
                      <a:endParaRPr lang="en-US" sz="1200" kern="100" dirty="0">
                        <a:effectLst/>
                        <a:latin typeface="Bookman Old Style" panose="020506040505050202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14444261"/>
                  </a:ext>
                </a:extLst>
              </a:tr>
            </a:tbl>
          </a:graphicData>
        </a:graphic>
      </p:graphicFrame>
      <p:sp>
        <p:nvSpPr>
          <p:cNvPr id="3" name="Rectángulo 2"/>
          <p:cNvSpPr/>
          <p:nvPr/>
        </p:nvSpPr>
        <p:spPr>
          <a:xfrm>
            <a:off x="1169581" y="3539887"/>
            <a:ext cx="7155712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800"/>
              </a:spcAft>
            </a:pPr>
            <a:r>
              <a:rPr lang="es-EC" kern="100" dirty="0">
                <a:latin typeface="Bookman Old Style" panose="02050604050505020204" pitchFamily="18" charset="0"/>
                <a:ea typeface="Aptos"/>
                <a:cs typeface="Times New Roman" panose="02020603050405020304" pitchFamily="18" charset="0"/>
              </a:rPr>
              <a:t>Este predominio en la inspección de locales comerciales refleja la prioridad en la prevención de riesgos en espacios con alta concurrencia de personas y actividad económica, donde la seguridad contra incendios es fundamental.</a:t>
            </a:r>
            <a:endParaRPr lang="en-US" kern="100" dirty="0">
              <a:latin typeface="Bookman Old Style" panose="02050604050505020204" pitchFamily="18" charset="0"/>
              <a:ea typeface="Aptos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79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Inspección del IESS Balzar</a:t>
            </a:r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94" y="1255970"/>
            <a:ext cx="3992526" cy="299439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55970"/>
            <a:ext cx="3992526" cy="299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40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Inspección de Comedor</a:t>
            </a:r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94" y="1255970"/>
            <a:ext cx="3992526" cy="299439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55970"/>
            <a:ext cx="3992526" cy="299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1057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000" dirty="0" smtClean="0"/>
              <a:t>Inspección de Local de Lotería Nacional</a:t>
            </a:r>
            <a:endParaRPr lang="en-US" sz="20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94" y="1255970"/>
            <a:ext cx="3992525" cy="299439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365" y="1255970"/>
            <a:ext cx="2245795" cy="299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7379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000" dirty="0" smtClean="0"/>
              <a:t>Inspección de Agroquímico</a:t>
            </a:r>
            <a:endParaRPr lang="en-US" sz="20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94" y="1255970"/>
            <a:ext cx="3992525" cy="299439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255969"/>
            <a:ext cx="3992524" cy="299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5614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000" dirty="0" smtClean="0"/>
              <a:t>Inspección de </a:t>
            </a:r>
            <a:r>
              <a:rPr lang="es-ES" sz="2000" dirty="0" err="1" smtClean="0"/>
              <a:t>Megashopping</a:t>
            </a:r>
            <a:endParaRPr lang="en-US" sz="20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94" y="1255970"/>
            <a:ext cx="3992524" cy="299439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366" y="1255969"/>
            <a:ext cx="2245794" cy="299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591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000" dirty="0" smtClean="0"/>
              <a:t>Operativo junto a la Comisaria Nacional de Policía</a:t>
            </a:r>
            <a:endParaRPr lang="en-US" sz="20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01" y="1630268"/>
            <a:ext cx="3992524" cy="224579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366" y="1255969"/>
            <a:ext cx="2245794" cy="299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313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60;p63"/>
          <p:cNvSpPr txBox="1">
            <a:spLocks/>
          </p:cNvSpPr>
          <p:nvPr/>
        </p:nvSpPr>
        <p:spPr>
          <a:xfrm>
            <a:off x="2530549" y="1360830"/>
            <a:ext cx="5708632" cy="100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 i="0" u="none" strike="noStrike" cap="none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 i="0" u="none" strike="noStrike" cap="none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 i="0" u="none" strike="noStrike" cap="none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 i="0" u="none" strike="noStrike" cap="none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 i="0" u="none" strike="noStrike" cap="none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 i="0" u="none" strike="noStrike" cap="none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 i="0" u="none" strike="noStrike" cap="none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 i="0" u="none" strike="noStrike" cap="none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Krona One"/>
              <a:buNone/>
              <a:defRPr sz="2500" b="1" i="0" u="none" strike="noStrike" cap="none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r>
              <a:rPr lang="en-US" sz="6000" dirty="0" smtClean="0">
                <a:solidFill>
                  <a:schemeClr val="lt2"/>
                </a:solidFill>
              </a:rPr>
              <a:t>¡</a:t>
            </a:r>
            <a:r>
              <a:rPr lang="en-US" sz="6000" dirty="0" smtClean="0"/>
              <a:t>GRACIAS</a:t>
            </a:r>
            <a:r>
              <a:rPr lang="en-US" sz="6000" dirty="0" smtClean="0">
                <a:solidFill>
                  <a:schemeClr val="lt2"/>
                </a:solidFill>
              </a:rPr>
              <a:t>!</a:t>
            </a:r>
            <a:endParaRPr lang="en-US" sz="6000" dirty="0">
              <a:solidFill>
                <a:schemeClr val="l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17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8"/>
          <p:cNvSpPr txBox="1">
            <a:spLocks noGrp="1"/>
          </p:cNvSpPr>
          <p:nvPr>
            <p:ph type="title"/>
          </p:nvPr>
        </p:nvSpPr>
        <p:spPr>
          <a:xfrm>
            <a:off x="793050" y="13919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 smtClean="0"/>
              <a:t>ÍNDICE DE SALIDAS DE EMERGENCIA</a:t>
            </a:r>
            <a:endParaRPr sz="2000" dirty="0">
              <a:solidFill>
                <a:schemeClr val="dk2"/>
              </a:solidFill>
            </a:endParaRPr>
          </a:p>
        </p:txBody>
      </p:sp>
      <p:graphicFrame>
        <p:nvGraphicFramePr>
          <p:cNvPr id="26" name="Gráfico 25"/>
          <p:cNvGraphicFramePr/>
          <p:nvPr>
            <p:extLst>
              <p:ext uri="{D42A27DB-BD31-4B8C-83A1-F6EECF244321}">
                <p14:modId xmlns:p14="http://schemas.microsoft.com/office/powerpoint/2010/main" val="2557091505"/>
              </p:ext>
            </p:extLst>
          </p:nvPr>
        </p:nvGraphicFramePr>
        <p:xfrm>
          <a:off x="1524000" y="53975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1"/>
          <p:cNvSpPr txBox="1">
            <a:spLocks noGrp="1"/>
          </p:cNvSpPr>
          <p:nvPr>
            <p:ph type="title"/>
          </p:nvPr>
        </p:nvSpPr>
        <p:spPr>
          <a:xfrm>
            <a:off x="269710" y="14658"/>
            <a:ext cx="8133906" cy="421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dirty="0" smtClean="0"/>
              <a:t>INCENDIOS ESTRUCTURALES Y QUEMAS DE MALEZA</a:t>
            </a:r>
            <a:endParaRPr sz="1600" dirty="0">
              <a:solidFill>
                <a:schemeClr val="lt2"/>
              </a:solidFill>
            </a:endParaRPr>
          </a:p>
        </p:txBody>
      </p:sp>
      <p:grpSp>
        <p:nvGrpSpPr>
          <p:cNvPr id="338" name="Google Shape;338;p41"/>
          <p:cNvGrpSpPr/>
          <p:nvPr/>
        </p:nvGrpSpPr>
        <p:grpSpPr>
          <a:xfrm>
            <a:off x="4336663" y="2165748"/>
            <a:ext cx="470664" cy="470698"/>
            <a:chOff x="4011525" y="3800650"/>
            <a:chExt cx="348150" cy="348175"/>
          </a:xfrm>
        </p:grpSpPr>
        <p:sp>
          <p:nvSpPr>
            <p:cNvPr id="339" name="Google Shape;339;p41"/>
            <p:cNvSpPr/>
            <p:nvPr/>
          </p:nvSpPr>
          <p:spPr>
            <a:xfrm>
              <a:off x="4277375" y="3923750"/>
              <a:ext cx="20425" cy="40825"/>
            </a:xfrm>
            <a:custGeom>
              <a:avLst/>
              <a:gdLst/>
              <a:ahLst/>
              <a:cxnLst/>
              <a:rect l="l" t="t" r="r" b="b"/>
              <a:pathLst>
                <a:path w="817" h="1633" extrusionOk="0">
                  <a:moveTo>
                    <a:pt x="0" y="0"/>
                  </a:moveTo>
                  <a:lnTo>
                    <a:pt x="0" y="1224"/>
                  </a:lnTo>
                  <a:cubicBezTo>
                    <a:pt x="0" y="1449"/>
                    <a:pt x="182" y="1632"/>
                    <a:pt x="409" y="1632"/>
                  </a:cubicBezTo>
                  <a:cubicBezTo>
                    <a:pt x="634" y="1632"/>
                    <a:pt x="816" y="1449"/>
                    <a:pt x="816" y="1224"/>
                  </a:cubicBezTo>
                  <a:lnTo>
                    <a:pt x="81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1"/>
            <p:cNvSpPr/>
            <p:nvPr/>
          </p:nvSpPr>
          <p:spPr>
            <a:xfrm>
              <a:off x="4011525" y="3800650"/>
              <a:ext cx="348150" cy="123100"/>
            </a:xfrm>
            <a:custGeom>
              <a:avLst/>
              <a:gdLst/>
              <a:ahLst/>
              <a:cxnLst/>
              <a:rect l="l" t="t" r="r" b="b"/>
              <a:pathLst>
                <a:path w="13926" h="4924" extrusionOk="0">
                  <a:moveTo>
                    <a:pt x="9003" y="816"/>
                  </a:moveTo>
                  <a:lnTo>
                    <a:pt x="9003" y="2475"/>
                  </a:lnTo>
                  <a:lnTo>
                    <a:pt x="4923" y="2475"/>
                  </a:lnTo>
                  <a:lnTo>
                    <a:pt x="4923" y="816"/>
                  </a:lnTo>
                  <a:close/>
                  <a:moveTo>
                    <a:pt x="4107" y="0"/>
                  </a:moveTo>
                  <a:lnTo>
                    <a:pt x="4107" y="2475"/>
                  </a:lnTo>
                  <a:lnTo>
                    <a:pt x="0" y="2475"/>
                  </a:lnTo>
                  <a:lnTo>
                    <a:pt x="0" y="4923"/>
                  </a:lnTo>
                  <a:lnTo>
                    <a:pt x="1659" y="4923"/>
                  </a:lnTo>
                  <a:lnTo>
                    <a:pt x="1659" y="4107"/>
                  </a:lnTo>
                  <a:lnTo>
                    <a:pt x="4107" y="4107"/>
                  </a:lnTo>
                  <a:lnTo>
                    <a:pt x="4107" y="4923"/>
                  </a:lnTo>
                  <a:lnTo>
                    <a:pt x="9818" y="4923"/>
                  </a:lnTo>
                  <a:lnTo>
                    <a:pt x="9818" y="4107"/>
                  </a:lnTo>
                  <a:lnTo>
                    <a:pt x="12266" y="4107"/>
                  </a:lnTo>
                  <a:lnTo>
                    <a:pt x="12266" y="4923"/>
                  </a:lnTo>
                  <a:lnTo>
                    <a:pt x="13925" y="4923"/>
                  </a:lnTo>
                  <a:lnTo>
                    <a:pt x="13925" y="2475"/>
                  </a:lnTo>
                  <a:lnTo>
                    <a:pt x="9818" y="2475"/>
                  </a:lnTo>
                  <a:lnTo>
                    <a:pt x="9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1"/>
            <p:cNvSpPr/>
            <p:nvPr/>
          </p:nvSpPr>
          <p:spPr>
            <a:xfrm>
              <a:off x="4073400" y="3923750"/>
              <a:ext cx="20425" cy="40825"/>
            </a:xfrm>
            <a:custGeom>
              <a:avLst/>
              <a:gdLst/>
              <a:ahLst/>
              <a:cxnLst/>
              <a:rect l="l" t="t" r="r" b="b"/>
              <a:pathLst>
                <a:path w="817" h="1633" extrusionOk="0">
                  <a:moveTo>
                    <a:pt x="0" y="0"/>
                  </a:moveTo>
                  <a:lnTo>
                    <a:pt x="0" y="1224"/>
                  </a:lnTo>
                  <a:cubicBezTo>
                    <a:pt x="0" y="1449"/>
                    <a:pt x="183" y="1632"/>
                    <a:pt x="408" y="1632"/>
                  </a:cubicBezTo>
                  <a:cubicBezTo>
                    <a:pt x="634" y="1632"/>
                    <a:pt x="816" y="1449"/>
                    <a:pt x="816" y="1224"/>
                  </a:cubicBezTo>
                  <a:lnTo>
                    <a:pt x="81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1"/>
            <p:cNvSpPr/>
            <p:nvPr/>
          </p:nvSpPr>
          <p:spPr>
            <a:xfrm>
              <a:off x="4011525" y="3944100"/>
              <a:ext cx="348150" cy="204725"/>
            </a:xfrm>
            <a:custGeom>
              <a:avLst/>
              <a:gdLst/>
              <a:ahLst/>
              <a:cxnLst/>
              <a:rect l="l" t="t" r="r" b="b"/>
              <a:pathLst>
                <a:path w="13926" h="8189" extrusionOk="0">
                  <a:moveTo>
                    <a:pt x="8187" y="818"/>
                  </a:moveTo>
                  <a:lnTo>
                    <a:pt x="8187" y="2450"/>
                  </a:lnTo>
                  <a:lnTo>
                    <a:pt x="9818" y="2450"/>
                  </a:lnTo>
                  <a:lnTo>
                    <a:pt x="9818" y="4898"/>
                  </a:lnTo>
                  <a:lnTo>
                    <a:pt x="8188" y="4898"/>
                  </a:lnTo>
                  <a:lnTo>
                    <a:pt x="8188" y="6528"/>
                  </a:lnTo>
                  <a:lnTo>
                    <a:pt x="5739" y="6528"/>
                  </a:lnTo>
                  <a:lnTo>
                    <a:pt x="5739" y="4898"/>
                  </a:lnTo>
                  <a:lnTo>
                    <a:pt x="4107" y="4898"/>
                  </a:lnTo>
                  <a:lnTo>
                    <a:pt x="4107" y="2450"/>
                  </a:lnTo>
                  <a:lnTo>
                    <a:pt x="5739" y="2450"/>
                  </a:lnTo>
                  <a:lnTo>
                    <a:pt x="5739" y="818"/>
                  </a:lnTo>
                  <a:close/>
                  <a:moveTo>
                    <a:pt x="12266" y="1"/>
                  </a:moveTo>
                  <a:lnTo>
                    <a:pt x="12266" y="410"/>
                  </a:lnTo>
                  <a:cubicBezTo>
                    <a:pt x="12266" y="1086"/>
                    <a:pt x="11718" y="1634"/>
                    <a:pt x="11043" y="1634"/>
                  </a:cubicBezTo>
                  <a:cubicBezTo>
                    <a:pt x="10366" y="1634"/>
                    <a:pt x="9818" y="1086"/>
                    <a:pt x="9818" y="410"/>
                  </a:cubicBezTo>
                  <a:lnTo>
                    <a:pt x="9818" y="2"/>
                  </a:lnTo>
                  <a:lnTo>
                    <a:pt x="4107" y="2"/>
                  </a:lnTo>
                  <a:lnTo>
                    <a:pt x="4107" y="410"/>
                  </a:lnTo>
                  <a:cubicBezTo>
                    <a:pt x="4116" y="1092"/>
                    <a:pt x="3565" y="1649"/>
                    <a:pt x="2883" y="1649"/>
                  </a:cubicBezTo>
                  <a:cubicBezTo>
                    <a:pt x="2202" y="1649"/>
                    <a:pt x="1651" y="1092"/>
                    <a:pt x="1659" y="410"/>
                  </a:cubicBezTo>
                  <a:lnTo>
                    <a:pt x="1659" y="2"/>
                  </a:lnTo>
                  <a:lnTo>
                    <a:pt x="0" y="2"/>
                  </a:lnTo>
                  <a:lnTo>
                    <a:pt x="0" y="8189"/>
                  </a:lnTo>
                  <a:lnTo>
                    <a:pt x="13925" y="8189"/>
                  </a:lnTo>
                  <a:lnTo>
                    <a:pt x="139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1"/>
            <p:cNvSpPr/>
            <p:nvPr/>
          </p:nvSpPr>
          <p:spPr>
            <a:xfrm>
              <a:off x="4134600" y="3984950"/>
              <a:ext cx="102000" cy="101975"/>
            </a:xfrm>
            <a:custGeom>
              <a:avLst/>
              <a:gdLst/>
              <a:ahLst/>
              <a:cxnLst/>
              <a:rect l="l" t="t" r="r" b="b"/>
              <a:pathLst>
                <a:path w="4080" h="4079" extrusionOk="0">
                  <a:moveTo>
                    <a:pt x="1632" y="0"/>
                  </a:moveTo>
                  <a:lnTo>
                    <a:pt x="1632" y="1631"/>
                  </a:lnTo>
                  <a:lnTo>
                    <a:pt x="0" y="1631"/>
                  </a:lnTo>
                  <a:lnTo>
                    <a:pt x="0" y="2446"/>
                  </a:lnTo>
                  <a:lnTo>
                    <a:pt x="1632" y="2446"/>
                  </a:lnTo>
                  <a:lnTo>
                    <a:pt x="1632" y="4078"/>
                  </a:lnTo>
                  <a:lnTo>
                    <a:pt x="2448" y="4078"/>
                  </a:lnTo>
                  <a:lnTo>
                    <a:pt x="2448" y="2446"/>
                  </a:lnTo>
                  <a:lnTo>
                    <a:pt x="4080" y="2446"/>
                  </a:lnTo>
                  <a:lnTo>
                    <a:pt x="4080" y="1631"/>
                  </a:lnTo>
                  <a:lnTo>
                    <a:pt x="2448" y="1631"/>
                  </a:lnTo>
                  <a:lnTo>
                    <a:pt x="24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" name="Google Shape;345;p41"/>
          <p:cNvGrpSpPr/>
          <p:nvPr/>
        </p:nvGrpSpPr>
        <p:grpSpPr>
          <a:xfrm>
            <a:off x="7057848" y="2165761"/>
            <a:ext cx="484115" cy="470698"/>
            <a:chOff x="5520825" y="2680925"/>
            <a:chExt cx="358100" cy="348175"/>
          </a:xfrm>
        </p:grpSpPr>
        <p:sp>
          <p:nvSpPr>
            <p:cNvPr id="346" name="Google Shape;346;p41"/>
            <p:cNvSpPr/>
            <p:nvPr/>
          </p:nvSpPr>
          <p:spPr>
            <a:xfrm>
              <a:off x="5520825" y="2869425"/>
              <a:ext cx="164675" cy="159675"/>
            </a:xfrm>
            <a:custGeom>
              <a:avLst/>
              <a:gdLst/>
              <a:ahLst/>
              <a:cxnLst/>
              <a:rect l="l" t="t" r="r" b="b"/>
              <a:pathLst>
                <a:path w="6587" h="6387" extrusionOk="0">
                  <a:moveTo>
                    <a:pt x="3088" y="1696"/>
                  </a:moveTo>
                  <a:lnTo>
                    <a:pt x="3700" y="2308"/>
                  </a:lnTo>
                  <a:lnTo>
                    <a:pt x="3124" y="2884"/>
                  </a:lnTo>
                  <a:lnTo>
                    <a:pt x="2511" y="2273"/>
                  </a:lnTo>
                  <a:lnTo>
                    <a:pt x="3088" y="1696"/>
                  </a:lnTo>
                  <a:close/>
                  <a:moveTo>
                    <a:pt x="4276" y="2884"/>
                  </a:moveTo>
                  <a:lnTo>
                    <a:pt x="4820" y="3426"/>
                  </a:lnTo>
                  <a:lnTo>
                    <a:pt x="4242" y="4004"/>
                  </a:lnTo>
                  <a:lnTo>
                    <a:pt x="3700" y="3461"/>
                  </a:lnTo>
                  <a:lnTo>
                    <a:pt x="4276" y="2884"/>
                  </a:lnTo>
                  <a:close/>
                  <a:moveTo>
                    <a:pt x="1912" y="2873"/>
                  </a:moveTo>
                  <a:lnTo>
                    <a:pt x="2523" y="3484"/>
                  </a:lnTo>
                  <a:lnTo>
                    <a:pt x="1946" y="4062"/>
                  </a:lnTo>
                  <a:lnTo>
                    <a:pt x="1335" y="3449"/>
                  </a:lnTo>
                  <a:lnTo>
                    <a:pt x="1912" y="2873"/>
                  </a:lnTo>
                  <a:close/>
                  <a:moveTo>
                    <a:pt x="3101" y="4062"/>
                  </a:moveTo>
                  <a:lnTo>
                    <a:pt x="3643" y="4604"/>
                  </a:lnTo>
                  <a:lnTo>
                    <a:pt x="3066" y="5180"/>
                  </a:lnTo>
                  <a:lnTo>
                    <a:pt x="2523" y="4638"/>
                  </a:lnTo>
                  <a:lnTo>
                    <a:pt x="3101" y="4062"/>
                  </a:lnTo>
                  <a:close/>
                  <a:moveTo>
                    <a:pt x="2547" y="1"/>
                  </a:moveTo>
                  <a:lnTo>
                    <a:pt x="795" y="1750"/>
                  </a:lnTo>
                  <a:cubicBezTo>
                    <a:pt x="0" y="2547"/>
                    <a:pt x="0" y="3839"/>
                    <a:pt x="795" y="4637"/>
                  </a:cubicBezTo>
                  <a:lnTo>
                    <a:pt x="1949" y="5789"/>
                  </a:lnTo>
                  <a:cubicBezTo>
                    <a:pt x="2348" y="6187"/>
                    <a:pt x="2870" y="6386"/>
                    <a:pt x="3392" y="6386"/>
                  </a:cubicBezTo>
                  <a:cubicBezTo>
                    <a:pt x="3914" y="6386"/>
                    <a:pt x="4436" y="6187"/>
                    <a:pt x="4836" y="5789"/>
                  </a:cubicBezTo>
                  <a:lnTo>
                    <a:pt x="6586" y="4039"/>
                  </a:lnTo>
                  <a:lnTo>
                    <a:pt x="25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1"/>
            <p:cNvSpPr/>
            <p:nvPr/>
          </p:nvSpPr>
          <p:spPr>
            <a:xfrm>
              <a:off x="5714250" y="2680925"/>
              <a:ext cx="164650" cy="159675"/>
            </a:xfrm>
            <a:custGeom>
              <a:avLst/>
              <a:gdLst/>
              <a:ahLst/>
              <a:cxnLst/>
              <a:rect l="l" t="t" r="r" b="b"/>
              <a:pathLst>
                <a:path w="6586" h="6387" extrusionOk="0">
                  <a:moveTo>
                    <a:pt x="3452" y="1137"/>
                  </a:moveTo>
                  <a:lnTo>
                    <a:pt x="4063" y="1748"/>
                  </a:lnTo>
                  <a:lnTo>
                    <a:pt x="3487" y="2324"/>
                  </a:lnTo>
                  <a:lnTo>
                    <a:pt x="2876" y="1713"/>
                  </a:lnTo>
                  <a:lnTo>
                    <a:pt x="3452" y="1137"/>
                  </a:lnTo>
                  <a:close/>
                  <a:moveTo>
                    <a:pt x="4641" y="2324"/>
                  </a:moveTo>
                  <a:lnTo>
                    <a:pt x="5183" y="2866"/>
                  </a:lnTo>
                  <a:lnTo>
                    <a:pt x="4607" y="3444"/>
                  </a:lnTo>
                  <a:lnTo>
                    <a:pt x="4063" y="2902"/>
                  </a:lnTo>
                  <a:lnTo>
                    <a:pt x="4641" y="2324"/>
                  </a:lnTo>
                  <a:close/>
                  <a:moveTo>
                    <a:pt x="2275" y="2313"/>
                  </a:moveTo>
                  <a:lnTo>
                    <a:pt x="2887" y="2925"/>
                  </a:lnTo>
                  <a:lnTo>
                    <a:pt x="2311" y="3501"/>
                  </a:lnTo>
                  <a:lnTo>
                    <a:pt x="1699" y="2889"/>
                  </a:lnTo>
                  <a:lnTo>
                    <a:pt x="2275" y="2313"/>
                  </a:lnTo>
                  <a:close/>
                  <a:moveTo>
                    <a:pt x="3464" y="3501"/>
                  </a:moveTo>
                  <a:lnTo>
                    <a:pt x="4006" y="4043"/>
                  </a:lnTo>
                  <a:lnTo>
                    <a:pt x="3429" y="4620"/>
                  </a:lnTo>
                  <a:lnTo>
                    <a:pt x="2887" y="4078"/>
                  </a:lnTo>
                  <a:lnTo>
                    <a:pt x="3464" y="3501"/>
                  </a:lnTo>
                  <a:close/>
                  <a:moveTo>
                    <a:pt x="3194" y="0"/>
                  </a:moveTo>
                  <a:cubicBezTo>
                    <a:pt x="2672" y="0"/>
                    <a:pt x="2150" y="199"/>
                    <a:pt x="1752" y="596"/>
                  </a:cubicBezTo>
                  <a:lnTo>
                    <a:pt x="1" y="2347"/>
                  </a:lnTo>
                  <a:lnTo>
                    <a:pt x="4040" y="6386"/>
                  </a:lnTo>
                  <a:lnTo>
                    <a:pt x="5791" y="4636"/>
                  </a:lnTo>
                  <a:cubicBezTo>
                    <a:pt x="6585" y="3838"/>
                    <a:pt x="6585" y="2548"/>
                    <a:pt x="5791" y="1751"/>
                  </a:cubicBezTo>
                  <a:lnTo>
                    <a:pt x="4638" y="596"/>
                  </a:lnTo>
                  <a:cubicBezTo>
                    <a:pt x="4239" y="199"/>
                    <a:pt x="3716" y="0"/>
                    <a:pt x="3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1"/>
            <p:cNvSpPr/>
            <p:nvPr/>
          </p:nvSpPr>
          <p:spPr>
            <a:xfrm>
              <a:off x="5613275" y="2768450"/>
              <a:ext cx="173125" cy="173100"/>
            </a:xfrm>
            <a:custGeom>
              <a:avLst/>
              <a:gdLst/>
              <a:ahLst/>
              <a:cxnLst/>
              <a:rect l="l" t="t" r="r" b="b"/>
              <a:pathLst>
                <a:path w="6925" h="6924" extrusionOk="0">
                  <a:moveTo>
                    <a:pt x="4041" y="0"/>
                  </a:moveTo>
                  <a:lnTo>
                    <a:pt x="1" y="4038"/>
                  </a:lnTo>
                  <a:lnTo>
                    <a:pt x="2887" y="6923"/>
                  </a:lnTo>
                  <a:lnTo>
                    <a:pt x="6925" y="2885"/>
                  </a:lnTo>
                  <a:lnTo>
                    <a:pt x="40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1"/>
            <p:cNvSpPr/>
            <p:nvPr/>
          </p:nvSpPr>
          <p:spPr>
            <a:xfrm>
              <a:off x="5699850" y="2854975"/>
              <a:ext cx="179075" cy="174125"/>
            </a:xfrm>
            <a:custGeom>
              <a:avLst/>
              <a:gdLst/>
              <a:ahLst/>
              <a:cxnLst/>
              <a:rect l="l" t="t" r="r" b="b"/>
              <a:pathLst>
                <a:path w="7163" h="6965" extrusionOk="0">
                  <a:moveTo>
                    <a:pt x="3485" y="1709"/>
                  </a:moveTo>
                  <a:lnTo>
                    <a:pt x="4063" y="2285"/>
                  </a:lnTo>
                  <a:lnTo>
                    <a:pt x="3462" y="2886"/>
                  </a:lnTo>
                  <a:lnTo>
                    <a:pt x="2885" y="2308"/>
                  </a:lnTo>
                  <a:lnTo>
                    <a:pt x="3485" y="1709"/>
                  </a:lnTo>
                  <a:close/>
                  <a:moveTo>
                    <a:pt x="2309" y="2886"/>
                  </a:moveTo>
                  <a:lnTo>
                    <a:pt x="2885" y="3462"/>
                  </a:lnTo>
                  <a:lnTo>
                    <a:pt x="2331" y="4016"/>
                  </a:lnTo>
                  <a:lnTo>
                    <a:pt x="1754" y="3439"/>
                  </a:lnTo>
                  <a:lnTo>
                    <a:pt x="2309" y="2886"/>
                  </a:lnTo>
                  <a:close/>
                  <a:moveTo>
                    <a:pt x="4662" y="2884"/>
                  </a:moveTo>
                  <a:lnTo>
                    <a:pt x="5238" y="3462"/>
                  </a:lnTo>
                  <a:lnTo>
                    <a:pt x="4639" y="4062"/>
                  </a:lnTo>
                  <a:lnTo>
                    <a:pt x="4063" y="3485"/>
                  </a:lnTo>
                  <a:lnTo>
                    <a:pt x="4662" y="2884"/>
                  </a:lnTo>
                  <a:close/>
                  <a:moveTo>
                    <a:pt x="3485" y="4062"/>
                  </a:moveTo>
                  <a:lnTo>
                    <a:pt x="4063" y="4638"/>
                  </a:lnTo>
                  <a:lnTo>
                    <a:pt x="3508" y="5193"/>
                  </a:lnTo>
                  <a:lnTo>
                    <a:pt x="2931" y="4615"/>
                  </a:lnTo>
                  <a:lnTo>
                    <a:pt x="3485" y="4062"/>
                  </a:lnTo>
                  <a:close/>
                  <a:moveTo>
                    <a:pt x="4040" y="1"/>
                  </a:moveTo>
                  <a:lnTo>
                    <a:pt x="0" y="4039"/>
                  </a:lnTo>
                  <a:lnTo>
                    <a:pt x="2328" y="6367"/>
                  </a:lnTo>
                  <a:cubicBezTo>
                    <a:pt x="2726" y="6765"/>
                    <a:pt x="3249" y="6964"/>
                    <a:pt x="3771" y="6964"/>
                  </a:cubicBezTo>
                  <a:cubicBezTo>
                    <a:pt x="4293" y="6964"/>
                    <a:pt x="4815" y="6765"/>
                    <a:pt x="5214" y="6367"/>
                  </a:cubicBezTo>
                  <a:lnTo>
                    <a:pt x="6367" y="5213"/>
                  </a:lnTo>
                  <a:cubicBezTo>
                    <a:pt x="7163" y="4416"/>
                    <a:pt x="7163" y="3125"/>
                    <a:pt x="6367" y="2328"/>
                  </a:cubicBezTo>
                  <a:lnTo>
                    <a:pt x="40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1"/>
            <p:cNvSpPr/>
            <p:nvPr/>
          </p:nvSpPr>
          <p:spPr>
            <a:xfrm>
              <a:off x="5520825" y="2680925"/>
              <a:ext cx="179050" cy="174075"/>
            </a:xfrm>
            <a:custGeom>
              <a:avLst/>
              <a:gdLst/>
              <a:ahLst/>
              <a:cxnLst/>
              <a:rect l="l" t="t" r="r" b="b"/>
              <a:pathLst>
                <a:path w="7162" h="6963" extrusionOk="0">
                  <a:moveTo>
                    <a:pt x="3700" y="1725"/>
                  </a:moveTo>
                  <a:lnTo>
                    <a:pt x="4278" y="2301"/>
                  </a:lnTo>
                  <a:lnTo>
                    <a:pt x="3677" y="2902"/>
                  </a:lnTo>
                  <a:lnTo>
                    <a:pt x="3101" y="2324"/>
                  </a:lnTo>
                  <a:lnTo>
                    <a:pt x="3700" y="1725"/>
                  </a:lnTo>
                  <a:close/>
                  <a:moveTo>
                    <a:pt x="2523" y="2901"/>
                  </a:moveTo>
                  <a:lnTo>
                    <a:pt x="3101" y="3478"/>
                  </a:lnTo>
                  <a:lnTo>
                    <a:pt x="2546" y="4032"/>
                  </a:lnTo>
                  <a:lnTo>
                    <a:pt x="1969" y="3454"/>
                  </a:lnTo>
                  <a:lnTo>
                    <a:pt x="2523" y="2901"/>
                  </a:lnTo>
                  <a:close/>
                  <a:moveTo>
                    <a:pt x="4877" y="2901"/>
                  </a:moveTo>
                  <a:lnTo>
                    <a:pt x="5454" y="3478"/>
                  </a:lnTo>
                  <a:lnTo>
                    <a:pt x="4854" y="4078"/>
                  </a:lnTo>
                  <a:lnTo>
                    <a:pt x="4276" y="3501"/>
                  </a:lnTo>
                  <a:lnTo>
                    <a:pt x="4877" y="2901"/>
                  </a:lnTo>
                  <a:close/>
                  <a:moveTo>
                    <a:pt x="3700" y="4078"/>
                  </a:moveTo>
                  <a:lnTo>
                    <a:pt x="4276" y="4654"/>
                  </a:lnTo>
                  <a:lnTo>
                    <a:pt x="3723" y="5209"/>
                  </a:lnTo>
                  <a:lnTo>
                    <a:pt x="3146" y="4633"/>
                  </a:lnTo>
                  <a:lnTo>
                    <a:pt x="3700" y="4078"/>
                  </a:lnTo>
                  <a:close/>
                  <a:moveTo>
                    <a:pt x="3391" y="0"/>
                  </a:moveTo>
                  <a:cubicBezTo>
                    <a:pt x="2869" y="0"/>
                    <a:pt x="2347" y="199"/>
                    <a:pt x="1948" y="596"/>
                  </a:cubicBezTo>
                  <a:lnTo>
                    <a:pt x="795" y="1751"/>
                  </a:lnTo>
                  <a:cubicBezTo>
                    <a:pt x="0" y="2548"/>
                    <a:pt x="0" y="3838"/>
                    <a:pt x="795" y="4636"/>
                  </a:cubicBezTo>
                  <a:lnTo>
                    <a:pt x="3124" y="6963"/>
                  </a:lnTo>
                  <a:lnTo>
                    <a:pt x="7161" y="2925"/>
                  </a:lnTo>
                  <a:lnTo>
                    <a:pt x="4834" y="596"/>
                  </a:lnTo>
                  <a:cubicBezTo>
                    <a:pt x="4436" y="199"/>
                    <a:pt x="3914" y="0"/>
                    <a:pt x="33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41"/>
          <p:cNvGrpSpPr/>
          <p:nvPr/>
        </p:nvGrpSpPr>
        <p:grpSpPr>
          <a:xfrm>
            <a:off x="1608153" y="2165807"/>
            <a:ext cx="470698" cy="470630"/>
            <a:chOff x="238125" y="1565300"/>
            <a:chExt cx="348175" cy="348125"/>
          </a:xfrm>
        </p:grpSpPr>
        <p:sp>
          <p:nvSpPr>
            <p:cNvPr id="353" name="Google Shape;353;p41"/>
            <p:cNvSpPr/>
            <p:nvPr/>
          </p:nvSpPr>
          <p:spPr>
            <a:xfrm>
              <a:off x="298625" y="1637375"/>
              <a:ext cx="63950" cy="91800"/>
            </a:xfrm>
            <a:custGeom>
              <a:avLst/>
              <a:gdLst/>
              <a:ahLst/>
              <a:cxnLst/>
              <a:rect l="l" t="t" r="r" b="b"/>
              <a:pathLst>
                <a:path w="2558" h="3672" extrusionOk="0">
                  <a:moveTo>
                    <a:pt x="1279" y="1"/>
                  </a:moveTo>
                  <a:lnTo>
                    <a:pt x="218" y="1837"/>
                  </a:lnTo>
                  <a:cubicBezTo>
                    <a:pt x="0" y="2216"/>
                    <a:pt x="0" y="2682"/>
                    <a:pt x="220" y="3059"/>
                  </a:cubicBezTo>
                  <a:cubicBezTo>
                    <a:pt x="438" y="3438"/>
                    <a:pt x="842" y="3671"/>
                    <a:pt x="1279" y="3671"/>
                  </a:cubicBezTo>
                  <a:cubicBezTo>
                    <a:pt x="1715" y="3671"/>
                    <a:pt x="2120" y="3438"/>
                    <a:pt x="2338" y="3059"/>
                  </a:cubicBezTo>
                  <a:cubicBezTo>
                    <a:pt x="2557" y="2682"/>
                    <a:pt x="2557" y="2216"/>
                    <a:pt x="2341" y="1837"/>
                  </a:cubicBezTo>
                  <a:lnTo>
                    <a:pt x="12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1"/>
            <p:cNvSpPr/>
            <p:nvPr/>
          </p:nvSpPr>
          <p:spPr>
            <a:xfrm>
              <a:off x="238125" y="1790350"/>
              <a:ext cx="348175" cy="123075"/>
            </a:xfrm>
            <a:custGeom>
              <a:avLst/>
              <a:gdLst/>
              <a:ahLst/>
              <a:cxnLst/>
              <a:rect l="l" t="t" r="r" b="b"/>
              <a:pathLst>
                <a:path w="13927" h="4923" extrusionOk="0">
                  <a:moveTo>
                    <a:pt x="0" y="0"/>
                  </a:moveTo>
                  <a:lnTo>
                    <a:pt x="0" y="2448"/>
                  </a:lnTo>
                  <a:lnTo>
                    <a:pt x="5739" y="2448"/>
                  </a:lnTo>
                  <a:lnTo>
                    <a:pt x="5739" y="4107"/>
                  </a:lnTo>
                  <a:lnTo>
                    <a:pt x="3291" y="4107"/>
                  </a:lnTo>
                  <a:lnTo>
                    <a:pt x="3291" y="4923"/>
                  </a:lnTo>
                  <a:lnTo>
                    <a:pt x="10634" y="4923"/>
                  </a:lnTo>
                  <a:lnTo>
                    <a:pt x="10634" y="4107"/>
                  </a:lnTo>
                  <a:lnTo>
                    <a:pt x="8186" y="4107"/>
                  </a:lnTo>
                  <a:lnTo>
                    <a:pt x="8186" y="2448"/>
                  </a:lnTo>
                  <a:lnTo>
                    <a:pt x="13926" y="2448"/>
                  </a:lnTo>
                  <a:lnTo>
                    <a:pt x="13926" y="0"/>
                  </a:lnTo>
                  <a:lnTo>
                    <a:pt x="7370" y="0"/>
                  </a:lnTo>
                  <a:lnTo>
                    <a:pt x="7370" y="816"/>
                  </a:lnTo>
                  <a:lnTo>
                    <a:pt x="6554" y="816"/>
                  </a:lnTo>
                  <a:lnTo>
                    <a:pt x="65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1"/>
            <p:cNvSpPr/>
            <p:nvPr/>
          </p:nvSpPr>
          <p:spPr>
            <a:xfrm>
              <a:off x="238125" y="1565300"/>
              <a:ext cx="348175" cy="204675"/>
            </a:xfrm>
            <a:custGeom>
              <a:avLst/>
              <a:gdLst/>
              <a:ahLst/>
              <a:cxnLst/>
              <a:rect l="l" t="t" r="r" b="b"/>
              <a:pathLst>
                <a:path w="13927" h="8187" extrusionOk="0">
                  <a:moveTo>
                    <a:pt x="10634" y="1659"/>
                  </a:moveTo>
                  <a:lnTo>
                    <a:pt x="10634" y="2475"/>
                  </a:lnTo>
                  <a:lnTo>
                    <a:pt x="6554" y="2475"/>
                  </a:lnTo>
                  <a:lnTo>
                    <a:pt x="6554" y="1659"/>
                  </a:lnTo>
                  <a:close/>
                  <a:moveTo>
                    <a:pt x="12266" y="1659"/>
                  </a:moveTo>
                  <a:lnTo>
                    <a:pt x="12267" y="2476"/>
                  </a:lnTo>
                  <a:lnTo>
                    <a:pt x="11450" y="2476"/>
                  </a:lnTo>
                  <a:lnTo>
                    <a:pt x="11450" y="1659"/>
                  </a:lnTo>
                  <a:close/>
                  <a:moveTo>
                    <a:pt x="12266" y="3292"/>
                  </a:moveTo>
                  <a:lnTo>
                    <a:pt x="12267" y="4108"/>
                  </a:lnTo>
                  <a:lnTo>
                    <a:pt x="6554" y="4108"/>
                  </a:lnTo>
                  <a:lnTo>
                    <a:pt x="6554" y="3292"/>
                  </a:lnTo>
                  <a:close/>
                  <a:moveTo>
                    <a:pt x="12266" y="4924"/>
                  </a:moveTo>
                  <a:lnTo>
                    <a:pt x="12267" y="5740"/>
                  </a:lnTo>
                  <a:lnTo>
                    <a:pt x="6554" y="5740"/>
                  </a:lnTo>
                  <a:lnTo>
                    <a:pt x="6554" y="4924"/>
                  </a:lnTo>
                  <a:close/>
                  <a:moveTo>
                    <a:pt x="3699" y="1250"/>
                  </a:moveTo>
                  <a:lnTo>
                    <a:pt x="5466" y="4312"/>
                  </a:lnTo>
                  <a:cubicBezTo>
                    <a:pt x="5830" y="4943"/>
                    <a:pt x="5829" y="5720"/>
                    <a:pt x="5465" y="6351"/>
                  </a:cubicBezTo>
                  <a:cubicBezTo>
                    <a:pt x="5100" y="6982"/>
                    <a:pt x="4428" y="7370"/>
                    <a:pt x="3699" y="7370"/>
                  </a:cubicBezTo>
                  <a:cubicBezTo>
                    <a:pt x="2971" y="7370"/>
                    <a:pt x="2297" y="6982"/>
                    <a:pt x="1933" y="6351"/>
                  </a:cubicBezTo>
                  <a:cubicBezTo>
                    <a:pt x="1569" y="5720"/>
                    <a:pt x="1567" y="4943"/>
                    <a:pt x="1931" y="4312"/>
                  </a:cubicBezTo>
                  <a:lnTo>
                    <a:pt x="3699" y="1250"/>
                  </a:lnTo>
                  <a:close/>
                  <a:moveTo>
                    <a:pt x="12266" y="6554"/>
                  </a:moveTo>
                  <a:lnTo>
                    <a:pt x="12267" y="7370"/>
                  </a:lnTo>
                  <a:lnTo>
                    <a:pt x="6554" y="7370"/>
                  </a:lnTo>
                  <a:lnTo>
                    <a:pt x="6554" y="6554"/>
                  </a:lnTo>
                  <a:close/>
                  <a:moveTo>
                    <a:pt x="0" y="0"/>
                  </a:moveTo>
                  <a:lnTo>
                    <a:pt x="0" y="8186"/>
                  </a:lnTo>
                  <a:lnTo>
                    <a:pt x="13926" y="8186"/>
                  </a:lnTo>
                  <a:lnTo>
                    <a:pt x="139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4" name="Imagen 33">
            <a:extLst>
              <a:ext uri="{FF2B5EF4-FFF2-40B4-BE49-F238E27FC236}">
                <a16:creationId xmlns:a16="http://schemas.microsoft.com/office/drawing/2014/main" id="{E6A4B2AA-C112-4657-9117-67ABD88593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25" t="11916" r="50095" b="35142"/>
          <a:stretch/>
        </p:blipFill>
        <p:spPr>
          <a:xfrm>
            <a:off x="1009180" y="361968"/>
            <a:ext cx="2844508" cy="2222093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28DEBD05-7653-4592-9C86-70DB97576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6066" y="361968"/>
            <a:ext cx="2902092" cy="2181319"/>
          </a:xfrm>
          <a:prstGeom prst="rect">
            <a:avLst/>
          </a:prstGeom>
        </p:spPr>
      </p:pic>
      <p:pic>
        <p:nvPicPr>
          <p:cNvPr id="36" name="Picture 2" descr="No hay ninguna descripción de la foto disponible.">
            <a:extLst>
              <a:ext uri="{FF2B5EF4-FFF2-40B4-BE49-F238E27FC236}">
                <a16:creationId xmlns:a16="http://schemas.microsoft.com/office/drawing/2014/main" id="{B21C12B1-CCCF-45FB-BD11-3D0CF803F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180" y="2874217"/>
            <a:ext cx="2858806" cy="205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08FF1788-230A-4568-AAAB-DCEB458B2FA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734" b="30307"/>
          <a:stretch/>
        </p:blipFill>
        <p:spPr>
          <a:xfrm>
            <a:off x="4723679" y="2874216"/>
            <a:ext cx="2902092" cy="20592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1"/>
          <p:cNvSpPr txBox="1">
            <a:spLocks noGrp="1"/>
          </p:cNvSpPr>
          <p:nvPr>
            <p:ph type="title"/>
          </p:nvPr>
        </p:nvSpPr>
        <p:spPr>
          <a:xfrm>
            <a:off x="269710" y="14658"/>
            <a:ext cx="8133906" cy="421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dirty="0" smtClean="0"/>
              <a:t>ACCIDENTES DE TRÁNSITOS Y RESCATE</a:t>
            </a:r>
            <a:endParaRPr sz="1600" dirty="0">
              <a:solidFill>
                <a:schemeClr val="lt2"/>
              </a:solidFill>
            </a:endParaRPr>
          </a:p>
        </p:txBody>
      </p:sp>
      <p:grpSp>
        <p:nvGrpSpPr>
          <p:cNvPr id="338" name="Google Shape;338;p41"/>
          <p:cNvGrpSpPr/>
          <p:nvPr/>
        </p:nvGrpSpPr>
        <p:grpSpPr>
          <a:xfrm>
            <a:off x="4336663" y="2165748"/>
            <a:ext cx="470664" cy="470698"/>
            <a:chOff x="4011525" y="3800650"/>
            <a:chExt cx="348150" cy="348175"/>
          </a:xfrm>
        </p:grpSpPr>
        <p:sp>
          <p:nvSpPr>
            <p:cNvPr id="339" name="Google Shape;339;p41"/>
            <p:cNvSpPr/>
            <p:nvPr/>
          </p:nvSpPr>
          <p:spPr>
            <a:xfrm>
              <a:off x="4277375" y="3923750"/>
              <a:ext cx="20425" cy="40825"/>
            </a:xfrm>
            <a:custGeom>
              <a:avLst/>
              <a:gdLst/>
              <a:ahLst/>
              <a:cxnLst/>
              <a:rect l="l" t="t" r="r" b="b"/>
              <a:pathLst>
                <a:path w="817" h="1633" extrusionOk="0">
                  <a:moveTo>
                    <a:pt x="0" y="0"/>
                  </a:moveTo>
                  <a:lnTo>
                    <a:pt x="0" y="1224"/>
                  </a:lnTo>
                  <a:cubicBezTo>
                    <a:pt x="0" y="1449"/>
                    <a:pt x="182" y="1632"/>
                    <a:pt x="409" y="1632"/>
                  </a:cubicBezTo>
                  <a:cubicBezTo>
                    <a:pt x="634" y="1632"/>
                    <a:pt x="816" y="1449"/>
                    <a:pt x="816" y="1224"/>
                  </a:cubicBezTo>
                  <a:lnTo>
                    <a:pt x="81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1"/>
            <p:cNvSpPr/>
            <p:nvPr/>
          </p:nvSpPr>
          <p:spPr>
            <a:xfrm>
              <a:off x="4011525" y="3800650"/>
              <a:ext cx="348150" cy="123100"/>
            </a:xfrm>
            <a:custGeom>
              <a:avLst/>
              <a:gdLst/>
              <a:ahLst/>
              <a:cxnLst/>
              <a:rect l="l" t="t" r="r" b="b"/>
              <a:pathLst>
                <a:path w="13926" h="4924" extrusionOk="0">
                  <a:moveTo>
                    <a:pt x="9003" y="816"/>
                  </a:moveTo>
                  <a:lnTo>
                    <a:pt x="9003" y="2475"/>
                  </a:lnTo>
                  <a:lnTo>
                    <a:pt x="4923" y="2475"/>
                  </a:lnTo>
                  <a:lnTo>
                    <a:pt x="4923" y="816"/>
                  </a:lnTo>
                  <a:close/>
                  <a:moveTo>
                    <a:pt x="4107" y="0"/>
                  </a:moveTo>
                  <a:lnTo>
                    <a:pt x="4107" y="2475"/>
                  </a:lnTo>
                  <a:lnTo>
                    <a:pt x="0" y="2475"/>
                  </a:lnTo>
                  <a:lnTo>
                    <a:pt x="0" y="4923"/>
                  </a:lnTo>
                  <a:lnTo>
                    <a:pt x="1659" y="4923"/>
                  </a:lnTo>
                  <a:lnTo>
                    <a:pt x="1659" y="4107"/>
                  </a:lnTo>
                  <a:lnTo>
                    <a:pt x="4107" y="4107"/>
                  </a:lnTo>
                  <a:lnTo>
                    <a:pt x="4107" y="4923"/>
                  </a:lnTo>
                  <a:lnTo>
                    <a:pt x="9818" y="4923"/>
                  </a:lnTo>
                  <a:lnTo>
                    <a:pt x="9818" y="4107"/>
                  </a:lnTo>
                  <a:lnTo>
                    <a:pt x="12266" y="4107"/>
                  </a:lnTo>
                  <a:lnTo>
                    <a:pt x="12266" y="4923"/>
                  </a:lnTo>
                  <a:lnTo>
                    <a:pt x="13925" y="4923"/>
                  </a:lnTo>
                  <a:lnTo>
                    <a:pt x="13925" y="2475"/>
                  </a:lnTo>
                  <a:lnTo>
                    <a:pt x="9818" y="2475"/>
                  </a:lnTo>
                  <a:lnTo>
                    <a:pt x="9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1"/>
            <p:cNvSpPr/>
            <p:nvPr/>
          </p:nvSpPr>
          <p:spPr>
            <a:xfrm>
              <a:off x="4073400" y="3923750"/>
              <a:ext cx="20425" cy="40825"/>
            </a:xfrm>
            <a:custGeom>
              <a:avLst/>
              <a:gdLst/>
              <a:ahLst/>
              <a:cxnLst/>
              <a:rect l="l" t="t" r="r" b="b"/>
              <a:pathLst>
                <a:path w="817" h="1633" extrusionOk="0">
                  <a:moveTo>
                    <a:pt x="0" y="0"/>
                  </a:moveTo>
                  <a:lnTo>
                    <a:pt x="0" y="1224"/>
                  </a:lnTo>
                  <a:cubicBezTo>
                    <a:pt x="0" y="1449"/>
                    <a:pt x="183" y="1632"/>
                    <a:pt x="408" y="1632"/>
                  </a:cubicBezTo>
                  <a:cubicBezTo>
                    <a:pt x="634" y="1632"/>
                    <a:pt x="816" y="1449"/>
                    <a:pt x="816" y="1224"/>
                  </a:cubicBezTo>
                  <a:lnTo>
                    <a:pt x="81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1"/>
            <p:cNvSpPr/>
            <p:nvPr/>
          </p:nvSpPr>
          <p:spPr>
            <a:xfrm>
              <a:off x="4011525" y="3944100"/>
              <a:ext cx="348150" cy="204725"/>
            </a:xfrm>
            <a:custGeom>
              <a:avLst/>
              <a:gdLst/>
              <a:ahLst/>
              <a:cxnLst/>
              <a:rect l="l" t="t" r="r" b="b"/>
              <a:pathLst>
                <a:path w="13926" h="8189" extrusionOk="0">
                  <a:moveTo>
                    <a:pt x="8187" y="818"/>
                  </a:moveTo>
                  <a:lnTo>
                    <a:pt x="8187" y="2450"/>
                  </a:lnTo>
                  <a:lnTo>
                    <a:pt x="9818" y="2450"/>
                  </a:lnTo>
                  <a:lnTo>
                    <a:pt x="9818" y="4898"/>
                  </a:lnTo>
                  <a:lnTo>
                    <a:pt x="8188" y="4898"/>
                  </a:lnTo>
                  <a:lnTo>
                    <a:pt x="8188" y="6528"/>
                  </a:lnTo>
                  <a:lnTo>
                    <a:pt x="5739" y="6528"/>
                  </a:lnTo>
                  <a:lnTo>
                    <a:pt x="5739" y="4898"/>
                  </a:lnTo>
                  <a:lnTo>
                    <a:pt x="4107" y="4898"/>
                  </a:lnTo>
                  <a:lnTo>
                    <a:pt x="4107" y="2450"/>
                  </a:lnTo>
                  <a:lnTo>
                    <a:pt x="5739" y="2450"/>
                  </a:lnTo>
                  <a:lnTo>
                    <a:pt x="5739" y="818"/>
                  </a:lnTo>
                  <a:close/>
                  <a:moveTo>
                    <a:pt x="12266" y="1"/>
                  </a:moveTo>
                  <a:lnTo>
                    <a:pt x="12266" y="410"/>
                  </a:lnTo>
                  <a:cubicBezTo>
                    <a:pt x="12266" y="1086"/>
                    <a:pt x="11718" y="1634"/>
                    <a:pt x="11043" y="1634"/>
                  </a:cubicBezTo>
                  <a:cubicBezTo>
                    <a:pt x="10366" y="1634"/>
                    <a:pt x="9818" y="1086"/>
                    <a:pt x="9818" y="410"/>
                  </a:cubicBezTo>
                  <a:lnTo>
                    <a:pt x="9818" y="2"/>
                  </a:lnTo>
                  <a:lnTo>
                    <a:pt x="4107" y="2"/>
                  </a:lnTo>
                  <a:lnTo>
                    <a:pt x="4107" y="410"/>
                  </a:lnTo>
                  <a:cubicBezTo>
                    <a:pt x="4116" y="1092"/>
                    <a:pt x="3565" y="1649"/>
                    <a:pt x="2883" y="1649"/>
                  </a:cubicBezTo>
                  <a:cubicBezTo>
                    <a:pt x="2202" y="1649"/>
                    <a:pt x="1651" y="1092"/>
                    <a:pt x="1659" y="410"/>
                  </a:cubicBezTo>
                  <a:lnTo>
                    <a:pt x="1659" y="2"/>
                  </a:lnTo>
                  <a:lnTo>
                    <a:pt x="0" y="2"/>
                  </a:lnTo>
                  <a:lnTo>
                    <a:pt x="0" y="8189"/>
                  </a:lnTo>
                  <a:lnTo>
                    <a:pt x="13925" y="8189"/>
                  </a:lnTo>
                  <a:lnTo>
                    <a:pt x="139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1"/>
            <p:cNvSpPr/>
            <p:nvPr/>
          </p:nvSpPr>
          <p:spPr>
            <a:xfrm>
              <a:off x="4134600" y="3984950"/>
              <a:ext cx="102000" cy="101975"/>
            </a:xfrm>
            <a:custGeom>
              <a:avLst/>
              <a:gdLst/>
              <a:ahLst/>
              <a:cxnLst/>
              <a:rect l="l" t="t" r="r" b="b"/>
              <a:pathLst>
                <a:path w="4080" h="4079" extrusionOk="0">
                  <a:moveTo>
                    <a:pt x="1632" y="0"/>
                  </a:moveTo>
                  <a:lnTo>
                    <a:pt x="1632" y="1631"/>
                  </a:lnTo>
                  <a:lnTo>
                    <a:pt x="0" y="1631"/>
                  </a:lnTo>
                  <a:lnTo>
                    <a:pt x="0" y="2446"/>
                  </a:lnTo>
                  <a:lnTo>
                    <a:pt x="1632" y="2446"/>
                  </a:lnTo>
                  <a:lnTo>
                    <a:pt x="1632" y="4078"/>
                  </a:lnTo>
                  <a:lnTo>
                    <a:pt x="2448" y="4078"/>
                  </a:lnTo>
                  <a:lnTo>
                    <a:pt x="2448" y="2446"/>
                  </a:lnTo>
                  <a:lnTo>
                    <a:pt x="4080" y="2446"/>
                  </a:lnTo>
                  <a:lnTo>
                    <a:pt x="4080" y="1631"/>
                  </a:lnTo>
                  <a:lnTo>
                    <a:pt x="2448" y="1631"/>
                  </a:lnTo>
                  <a:lnTo>
                    <a:pt x="24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" name="Google Shape;345;p41"/>
          <p:cNvGrpSpPr/>
          <p:nvPr/>
        </p:nvGrpSpPr>
        <p:grpSpPr>
          <a:xfrm>
            <a:off x="7057848" y="2165761"/>
            <a:ext cx="484115" cy="470698"/>
            <a:chOff x="5520825" y="2680925"/>
            <a:chExt cx="358100" cy="348175"/>
          </a:xfrm>
        </p:grpSpPr>
        <p:sp>
          <p:nvSpPr>
            <p:cNvPr id="346" name="Google Shape;346;p41"/>
            <p:cNvSpPr/>
            <p:nvPr/>
          </p:nvSpPr>
          <p:spPr>
            <a:xfrm>
              <a:off x="5520825" y="2869425"/>
              <a:ext cx="164675" cy="159675"/>
            </a:xfrm>
            <a:custGeom>
              <a:avLst/>
              <a:gdLst/>
              <a:ahLst/>
              <a:cxnLst/>
              <a:rect l="l" t="t" r="r" b="b"/>
              <a:pathLst>
                <a:path w="6587" h="6387" extrusionOk="0">
                  <a:moveTo>
                    <a:pt x="3088" y="1696"/>
                  </a:moveTo>
                  <a:lnTo>
                    <a:pt x="3700" y="2308"/>
                  </a:lnTo>
                  <a:lnTo>
                    <a:pt x="3124" y="2884"/>
                  </a:lnTo>
                  <a:lnTo>
                    <a:pt x="2511" y="2273"/>
                  </a:lnTo>
                  <a:lnTo>
                    <a:pt x="3088" y="1696"/>
                  </a:lnTo>
                  <a:close/>
                  <a:moveTo>
                    <a:pt x="4276" y="2884"/>
                  </a:moveTo>
                  <a:lnTo>
                    <a:pt x="4820" y="3426"/>
                  </a:lnTo>
                  <a:lnTo>
                    <a:pt x="4242" y="4004"/>
                  </a:lnTo>
                  <a:lnTo>
                    <a:pt x="3700" y="3461"/>
                  </a:lnTo>
                  <a:lnTo>
                    <a:pt x="4276" y="2884"/>
                  </a:lnTo>
                  <a:close/>
                  <a:moveTo>
                    <a:pt x="1912" y="2873"/>
                  </a:moveTo>
                  <a:lnTo>
                    <a:pt x="2523" y="3484"/>
                  </a:lnTo>
                  <a:lnTo>
                    <a:pt x="1946" y="4062"/>
                  </a:lnTo>
                  <a:lnTo>
                    <a:pt x="1335" y="3449"/>
                  </a:lnTo>
                  <a:lnTo>
                    <a:pt x="1912" y="2873"/>
                  </a:lnTo>
                  <a:close/>
                  <a:moveTo>
                    <a:pt x="3101" y="4062"/>
                  </a:moveTo>
                  <a:lnTo>
                    <a:pt x="3643" y="4604"/>
                  </a:lnTo>
                  <a:lnTo>
                    <a:pt x="3066" y="5180"/>
                  </a:lnTo>
                  <a:lnTo>
                    <a:pt x="2523" y="4638"/>
                  </a:lnTo>
                  <a:lnTo>
                    <a:pt x="3101" y="4062"/>
                  </a:lnTo>
                  <a:close/>
                  <a:moveTo>
                    <a:pt x="2547" y="1"/>
                  </a:moveTo>
                  <a:lnTo>
                    <a:pt x="795" y="1750"/>
                  </a:lnTo>
                  <a:cubicBezTo>
                    <a:pt x="0" y="2547"/>
                    <a:pt x="0" y="3839"/>
                    <a:pt x="795" y="4637"/>
                  </a:cubicBezTo>
                  <a:lnTo>
                    <a:pt x="1949" y="5789"/>
                  </a:lnTo>
                  <a:cubicBezTo>
                    <a:pt x="2348" y="6187"/>
                    <a:pt x="2870" y="6386"/>
                    <a:pt x="3392" y="6386"/>
                  </a:cubicBezTo>
                  <a:cubicBezTo>
                    <a:pt x="3914" y="6386"/>
                    <a:pt x="4436" y="6187"/>
                    <a:pt x="4836" y="5789"/>
                  </a:cubicBezTo>
                  <a:lnTo>
                    <a:pt x="6586" y="4039"/>
                  </a:lnTo>
                  <a:lnTo>
                    <a:pt x="25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1"/>
            <p:cNvSpPr/>
            <p:nvPr/>
          </p:nvSpPr>
          <p:spPr>
            <a:xfrm>
              <a:off x="5714250" y="2680925"/>
              <a:ext cx="164650" cy="159675"/>
            </a:xfrm>
            <a:custGeom>
              <a:avLst/>
              <a:gdLst/>
              <a:ahLst/>
              <a:cxnLst/>
              <a:rect l="l" t="t" r="r" b="b"/>
              <a:pathLst>
                <a:path w="6586" h="6387" extrusionOk="0">
                  <a:moveTo>
                    <a:pt x="3452" y="1137"/>
                  </a:moveTo>
                  <a:lnTo>
                    <a:pt x="4063" y="1748"/>
                  </a:lnTo>
                  <a:lnTo>
                    <a:pt x="3487" y="2324"/>
                  </a:lnTo>
                  <a:lnTo>
                    <a:pt x="2876" y="1713"/>
                  </a:lnTo>
                  <a:lnTo>
                    <a:pt x="3452" y="1137"/>
                  </a:lnTo>
                  <a:close/>
                  <a:moveTo>
                    <a:pt x="4641" y="2324"/>
                  </a:moveTo>
                  <a:lnTo>
                    <a:pt x="5183" y="2866"/>
                  </a:lnTo>
                  <a:lnTo>
                    <a:pt x="4607" y="3444"/>
                  </a:lnTo>
                  <a:lnTo>
                    <a:pt x="4063" y="2902"/>
                  </a:lnTo>
                  <a:lnTo>
                    <a:pt x="4641" y="2324"/>
                  </a:lnTo>
                  <a:close/>
                  <a:moveTo>
                    <a:pt x="2275" y="2313"/>
                  </a:moveTo>
                  <a:lnTo>
                    <a:pt x="2887" y="2925"/>
                  </a:lnTo>
                  <a:lnTo>
                    <a:pt x="2311" y="3501"/>
                  </a:lnTo>
                  <a:lnTo>
                    <a:pt x="1699" y="2889"/>
                  </a:lnTo>
                  <a:lnTo>
                    <a:pt x="2275" y="2313"/>
                  </a:lnTo>
                  <a:close/>
                  <a:moveTo>
                    <a:pt x="3464" y="3501"/>
                  </a:moveTo>
                  <a:lnTo>
                    <a:pt x="4006" y="4043"/>
                  </a:lnTo>
                  <a:lnTo>
                    <a:pt x="3429" y="4620"/>
                  </a:lnTo>
                  <a:lnTo>
                    <a:pt x="2887" y="4078"/>
                  </a:lnTo>
                  <a:lnTo>
                    <a:pt x="3464" y="3501"/>
                  </a:lnTo>
                  <a:close/>
                  <a:moveTo>
                    <a:pt x="3194" y="0"/>
                  </a:moveTo>
                  <a:cubicBezTo>
                    <a:pt x="2672" y="0"/>
                    <a:pt x="2150" y="199"/>
                    <a:pt x="1752" y="596"/>
                  </a:cubicBezTo>
                  <a:lnTo>
                    <a:pt x="1" y="2347"/>
                  </a:lnTo>
                  <a:lnTo>
                    <a:pt x="4040" y="6386"/>
                  </a:lnTo>
                  <a:lnTo>
                    <a:pt x="5791" y="4636"/>
                  </a:lnTo>
                  <a:cubicBezTo>
                    <a:pt x="6585" y="3838"/>
                    <a:pt x="6585" y="2548"/>
                    <a:pt x="5791" y="1751"/>
                  </a:cubicBezTo>
                  <a:lnTo>
                    <a:pt x="4638" y="596"/>
                  </a:lnTo>
                  <a:cubicBezTo>
                    <a:pt x="4239" y="199"/>
                    <a:pt x="3716" y="0"/>
                    <a:pt x="3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1"/>
            <p:cNvSpPr/>
            <p:nvPr/>
          </p:nvSpPr>
          <p:spPr>
            <a:xfrm>
              <a:off x="5613275" y="2768450"/>
              <a:ext cx="173125" cy="173100"/>
            </a:xfrm>
            <a:custGeom>
              <a:avLst/>
              <a:gdLst/>
              <a:ahLst/>
              <a:cxnLst/>
              <a:rect l="l" t="t" r="r" b="b"/>
              <a:pathLst>
                <a:path w="6925" h="6924" extrusionOk="0">
                  <a:moveTo>
                    <a:pt x="4041" y="0"/>
                  </a:moveTo>
                  <a:lnTo>
                    <a:pt x="1" y="4038"/>
                  </a:lnTo>
                  <a:lnTo>
                    <a:pt x="2887" y="6923"/>
                  </a:lnTo>
                  <a:lnTo>
                    <a:pt x="6925" y="2885"/>
                  </a:lnTo>
                  <a:lnTo>
                    <a:pt x="40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1"/>
            <p:cNvSpPr/>
            <p:nvPr/>
          </p:nvSpPr>
          <p:spPr>
            <a:xfrm>
              <a:off x="5699850" y="2854975"/>
              <a:ext cx="179075" cy="174125"/>
            </a:xfrm>
            <a:custGeom>
              <a:avLst/>
              <a:gdLst/>
              <a:ahLst/>
              <a:cxnLst/>
              <a:rect l="l" t="t" r="r" b="b"/>
              <a:pathLst>
                <a:path w="7163" h="6965" extrusionOk="0">
                  <a:moveTo>
                    <a:pt x="3485" y="1709"/>
                  </a:moveTo>
                  <a:lnTo>
                    <a:pt x="4063" y="2285"/>
                  </a:lnTo>
                  <a:lnTo>
                    <a:pt x="3462" y="2886"/>
                  </a:lnTo>
                  <a:lnTo>
                    <a:pt x="2885" y="2308"/>
                  </a:lnTo>
                  <a:lnTo>
                    <a:pt x="3485" y="1709"/>
                  </a:lnTo>
                  <a:close/>
                  <a:moveTo>
                    <a:pt x="2309" y="2886"/>
                  </a:moveTo>
                  <a:lnTo>
                    <a:pt x="2885" y="3462"/>
                  </a:lnTo>
                  <a:lnTo>
                    <a:pt x="2331" y="4016"/>
                  </a:lnTo>
                  <a:lnTo>
                    <a:pt x="1754" y="3439"/>
                  </a:lnTo>
                  <a:lnTo>
                    <a:pt x="2309" y="2886"/>
                  </a:lnTo>
                  <a:close/>
                  <a:moveTo>
                    <a:pt x="4662" y="2884"/>
                  </a:moveTo>
                  <a:lnTo>
                    <a:pt x="5238" y="3462"/>
                  </a:lnTo>
                  <a:lnTo>
                    <a:pt x="4639" y="4062"/>
                  </a:lnTo>
                  <a:lnTo>
                    <a:pt x="4063" y="3485"/>
                  </a:lnTo>
                  <a:lnTo>
                    <a:pt x="4662" y="2884"/>
                  </a:lnTo>
                  <a:close/>
                  <a:moveTo>
                    <a:pt x="3485" y="4062"/>
                  </a:moveTo>
                  <a:lnTo>
                    <a:pt x="4063" y="4638"/>
                  </a:lnTo>
                  <a:lnTo>
                    <a:pt x="3508" y="5193"/>
                  </a:lnTo>
                  <a:lnTo>
                    <a:pt x="2931" y="4615"/>
                  </a:lnTo>
                  <a:lnTo>
                    <a:pt x="3485" y="4062"/>
                  </a:lnTo>
                  <a:close/>
                  <a:moveTo>
                    <a:pt x="4040" y="1"/>
                  </a:moveTo>
                  <a:lnTo>
                    <a:pt x="0" y="4039"/>
                  </a:lnTo>
                  <a:lnTo>
                    <a:pt x="2328" y="6367"/>
                  </a:lnTo>
                  <a:cubicBezTo>
                    <a:pt x="2726" y="6765"/>
                    <a:pt x="3249" y="6964"/>
                    <a:pt x="3771" y="6964"/>
                  </a:cubicBezTo>
                  <a:cubicBezTo>
                    <a:pt x="4293" y="6964"/>
                    <a:pt x="4815" y="6765"/>
                    <a:pt x="5214" y="6367"/>
                  </a:cubicBezTo>
                  <a:lnTo>
                    <a:pt x="6367" y="5213"/>
                  </a:lnTo>
                  <a:cubicBezTo>
                    <a:pt x="7163" y="4416"/>
                    <a:pt x="7163" y="3125"/>
                    <a:pt x="6367" y="2328"/>
                  </a:cubicBezTo>
                  <a:lnTo>
                    <a:pt x="40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1"/>
            <p:cNvSpPr/>
            <p:nvPr/>
          </p:nvSpPr>
          <p:spPr>
            <a:xfrm>
              <a:off x="5520825" y="2680925"/>
              <a:ext cx="179050" cy="174075"/>
            </a:xfrm>
            <a:custGeom>
              <a:avLst/>
              <a:gdLst/>
              <a:ahLst/>
              <a:cxnLst/>
              <a:rect l="l" t="t" r="r" b="b"/>
              <a:pathLst>
                <a:path w="7162" h="6963" extrusionOk="0">
                  <a:moveTo>
                    <a:pt x="3700" y="1725"/>
                  </a:moveTo>
                  <a:lnTo>
                    <a:pt x="4278" y="2301"/>
                  </a:lnTo>
                  <a:lnTo>
                    <a:pt x="3677" y="2902"/>
                  </a:lnTo>
                  <a:lnTo>
                    <a:pt x="3101" y="2324"/>
                  </a:lnTo>
                  <a:lnTo>
                    <a:pt x="3700" y="1725"/>
                  </a:lnTo>
                  <a:close/>
                  <a:moveTo>
                    <a:pt x="2523" y="2901"/>
                  </a:moveTo>
                  <a:lnTo>
                    <a:pt x="3101" y="3478"/>
                  </a:lnTo>
                  <a:lnTo>
                    <a:pt x="2546" y="4032"/>
                  </a:lnTo>
                  <a:lnTo>
                    <a:pt x="1969" y="3454"/>
                  </a:lnTo>
                  <a:lnTo>
                    <a:pt x="2523" y="2901"/>
                  </a:lnTo>
                  <a:close/>
                  <a:moveTo>
                    <a:pt x="4877" y="2901"/>
                  </a:moveTo>
                  <a:lnTo>
                    <a:pt x="5454" y="3478"/>
                  </a:lnTo>
                  <a:lnTo>
                    <a:pt x="4854" y="4078"/>
                  </a:lnTo>
                  <a:lnTo>
                    <a:pt x="4276" y="3501"/>
                  </a:lnTo>
                  <a:lnTo>
                    <a:pt x="4877" y="2901"/>
                  </a:lnTo>
                  <a:close/>
                  <a:moveTo>
                    <a:pt x="3700" y="4078"/>
                  </a:moveTo>
                  <a:lnTo>
                    <a:pt x="4276" y="4654"/>
                  </a:lnTo>
                  <a:lnTo>
                    <a:pt x="3723" y="5209"/>
                  </a:lnTo>
                  <a:lnTo>
                    <a:pt x="3146" y="4633"/>
                  </a:lnTo>
                  <a:lnTo>
                    <a:pt x="3700" y="4078"/>
                  </a:lnTo>
                  <a:close/>
                  <a:moveTo>
                    <a:pt x="3391" y="0"/>
                  </a:moveTo>
                  <a:cubicBezTo>
                    <a:pt x="2869" y="0"/>
                    <a:pt x="2347" y="199"/>
                    <a:pt x="1948" y="596"/>
                  </a:cubicBezTo>
                  <a:lnTo>
                    <a:pt x="795" y="1751"/>
                  </a:lnTo>
                  <a:cubicBezTo>
                    <a:pt x="0" y="2548"/>
                    <a:pt x="0" y="3838"/>
                    <a:pt x="795" y="4636"/>
                  </a:cubicBezTo>
                  <a:lnTo>
                    <a:pt x="3124" y="6963"/>
                  </a:lnTo>
                  <a:lnTo>
                    <a:pt x="7161" y="2925"/>
                  </a:lnTo>
                  <a:lnTo>
                    <a:pt x="4834" y="596"/>
                  </a:lnTo>
                  <a:cubicBezTo>
                    <a:pt x="4436" y="199"/>
                    <a:pt x="3914" y="0"/>
                    <a:pt x="33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41"/>
          <p:cNvGrpSpPr/>
          <p:nvPr/>
        </p:nvGrpSpPr>
        <p:grpSpPr>
          <a:xfrm>
            <a:off x="1608153" y="2165807"/>
            <a:ext cx="470698" cy="470630"/>
            <a:chOff x="238125" y="1565300"/>
            <a:chExt cx="348175" cy="348125"/>
          </a:xfrm>
        </p:grpSpPr>
        <p:sp>
          <p:nvSpPr>
            <p:cNvPr id="353" name="Google Shape;353;p41"/>
            <p:cNvSpPr/>
            <p:nvPr/>
          </p:nvSpPr>
          <p:spPr>
            <a:xfrm>
              <a:off x="298625" y="1637375"/>
              <a:ext cx="63950" cy="91800"/>
            </a:xfrm>
            <a:custGeom>
              <a:avLst/>
              <a:gdLst/>
              <a:ahLst/>
              <a:cxnLst/>
              <a:rect l="l" t="t" r="r" b="b"/>
              <a:pathLst>
                <a:path w="2558" h="3672" extrusionOk="0">
                  <a:moveTo>
                    <a:pt x="1279" y="1"/>
                  </a:moveTo>
                  <a:lnTo>
                    <a:pt x="218" y="1837"/>
                  </a:lnTo>
                  <a:cubicBezTo>
                    <a:pt x="0" y="2216"/>
                    <a:pt x="0" y="2682"/>
                    <a:pt x="220" y="3059"/>
                  </a:cubicBezTo>
                  <a:cubicBezTo>
                    <a:pt x="438" y="3438"/>
                    <a:pt x="842" y="3671"/>
                    <a:pt x="1279" y="3671"/>
                  </a:cubicBezTo>
                  <a:cubicBezTo>
                    <a:pt x="1715" y="3671"/>
                    <a:pt x="2120" y="3438"/>
                    <a:pt x="2338" y="3059"/>
                  </a:cubicBezTo>
                  <a:cubicBezTo>
                    <a:pt x="2557" y="2682"/>
                    <a:pt x="2557" y="2216"/>
                    <a:pt x="2341" y="1837"/>
                  </a:cubicBezTo>
                  <a:lnTo>
                    <a:pt x="12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1"/>
            <p:cNvSpPr/>
            <p:nvPr/>
          </p:nvSpPr>
          <p:spPr>
            <a:xfrm>
              <a:off x="238125" y="1790350"/>
              <a:ext cx="348175" cy="123075"/>
            </a:xfrm>
            <a:custGeom>
              <a:avLst/>
              <a:gdLst/>
              <a:ahLst/>
              <a:cxnLst/>
              <a:rect l="l" t="t" r="r" b="b"/>
              <a:pathLst>
                <a:path w="13927" h="4923" extrusionOk="0">
                  <a:moveTo>
                    <a:pt x="0" y="0"/>
                  </a:moveTo>
                  <a:lnTo>
                    <a:pt x="0" y="2448"/>
                  </a:lnTo>
                  <a:lnTo>
                    <a:pt x="5739" y="2448"/>
                  </a:lnTo>
                  <a:lnTo>
                    <a:pt x="5739" y="4107"/>
                  </a:lnTo>
                  <a:lnTo>
                    <a:pt x="3291" y="4107"/>
                  </a:lnTo>
                  <a:lnTo>
                    <a:pt x="3291" y="4923"/>
                  </a:lnTo>
                  <a:lnTo>
                    <a:pt x="10634" y="4923"/>
                  </a:lnTo>
                  <a:lnTo>
                    <a:pt x="10634" y="4107"/>
                  </a:lnTo>
                  <a:lnTo>
                    <a:pt x="8186" y="4107"/>
                  </a:lnTo>
                  <a:lnTo>
                    <a:pt x="8186" y="2448"/>
                  </a:lnTo>
                  <a:lnTo>
                    <a:pt x="13926" y="2448"/>
                  </a:lnTo>
                  <a:lnTo>
                    <a:pt x="13926" y="0"/>
                  </a:lnTo>
                  <a:lnTo>
                    <a:pt x="7370" y="0"/>
                  </a:lnTo>
                  <a:lnTo>
                    <a:pt x="7370" y="816"/>
                  </a:lnTo>
                  <a:lnTo>
                    <a:pt x="6554" y="816"/>
                  </a:lnTo>
                  <a:lnTo>
                    <a:pt x="65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1"/>
            <p:cNvSpPr/>
            <p:nvPr/>
          </p:nvSpPr>
          <p:spPr>
            <a:xfrm>
              <a:off x="238125" y="1565300"/>
              <a:ext cx="348175" cy="204675"/>
            </a:xfrm>
            <a:custGeom>
              <a:avLst/>
              <a:gdLst/>
              <a:ahLst/>
              <a:cxnLst/>
              <a:rect l="l" t="t" r="r" b="b"/>
              <a:pathLst>
                <a:path w="13927" h="8187" extrusionOk="0">
                  <a:moveTo>
                    <a:pt x="10634" y="1659"/>
                  </a:moveTo>
                  <a:lnTo>
                    <a:pt x="10634" y="2475"/>
                  </a:lnTo>
                  <a:lnTo>
                    <a:pt x="6554" y="2475"/>
                  </a:lnTo>
                  <a:lnTo>
                    <a:pt x="6554" y="1659"/>
                  </a:lnTo>
                  <a:close/>
                  <a:moveTo>
                    <a:pt x="12266" y="1659"/>
                  </a:moveTo>
                  <a:lnTo>
                    <a:pt x="12267" y="2476"/>
                  </a:lnTo>
                  <a:lnTo>
                    <a:pt x="11450" y="2476"/>
                  </a:lnTo>
                  <a:lnTo>
                    <a:pt x="11450" y="1659"/>
                  </a:lnTo>
                  <a:close/>
                  <a:moveTo>
                    <a:pt x="12266" y="3292"/>
                  </a:moveTo>
                  <a:lnTo>
                    <a:pt x="12267" y="4108"/>
                  </a:lnTo>
                  <a:lnTo>
                    <a:pt x="6554" y="4108"/>
                  </a:lnTo>
                  <a:lnTo>
                    <a:pt x="6554" y="3292"/>
                  </a:lnTo>
                  <a:close/>
                  <a:moveTo>
                    <a:pt x="12266" y="4924"/>
                  </a:moveTo>
                  <a:lnTo>
                    <a:pt x="12267" y="5740"/>
                  </a:lnTo>
                  <a:lnTo>
                    <a:pt x="6554" y="5740"/>
                  </a:lnTo>
                  <a:lnTo>
                    <a:pt x="6554" y="4924"/>
                  </a:lnTo>
                  <a:close/>
                  <a:moveTo>
                    <a:pt x="3699" y="1250"/>
                  </a:moveTo>
                  <a:lnTo>
                    <a:pt x="5466" y="4312"/>
                  </a:lnTo>
                  <a:cubicBezTo>
                    <a:pt x="5830" y="4943"/>
                    <a:pt x="5829" y="5720"/>
                    <a:pt x="5465" y="6351"/>
                  </a:cubicBezTo>
                  <a:cubicBezTo>
                    <a:pt x="5100" y="6982"/>
                    <a:pt x="4428" y="7370"/>
                    <a:pt x="3699" y="7370"/>
                  </a:cubicBezTo>
                  <a:cubicBezTo>
                    <a:pt x="2971" y="7370"/>
                    <a:pt x="2297" y="6982"/>
                    <a:pt x="1933" y="6351"/>
                  </a:cubicBezTo>
                  <a:cubicBezTo>
                    <a:pt x="1569" y="5720"/>
                    <a:pt x="1567" y="4943"/>
                    <a:pt x="1931" y="4312"/>
                  </a:cubicBezTo>
                  <a:lnTo>
                    <a:pt x="3699" y="1250"/>
                  </a:lnTo>
                  <a:close/>
                  <a:moveTo>
                    <a:pt x="12266" y="6554"/>
                  </a:moveTo>
                  <a:lnTo>
                    <a:pt x="12267" y="7370"/>
                  </a:lnTo>
                  <a:lnTo>
                    <a:pt x="6554" y="7370"/>
                  </a:lnTo>
                  <a:lnTo>
                    <a:pt x="6554" y="6554"/>
                  </a:lnTo>
                  <a:close/>
                  <a:moveTo>
                    <a:pt x="0" y="0"/>
                  </a:moveTo>
                  <a:lnTo>
                    <a:pt x="0" y="8186"/>
                  </a:lnTo>
                  <a:lnTo>
                    <a:pt x="13926" y="8186"/>
                  </a:lnTo>
                  <a:lnTo>
                    <a:pt x="139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" name="Picture 2" descr="No hay ninguna descripción de la foto disponible.">
            <a:extLst>
              <a:ext uri="{FF2B5EF4-FFF2-40B4-BE49-F238E27FC236}">
                <a16:creationId xmlns:a16="http://schemas.microsoft.com/office/drawing/2014/main" id="{F1B7387B-AF9A-4643-B99D-30D18C893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47" y="446369"/>
            <a:ext cx="3709832" cy="257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8F9C4620-A221-4DB4-9EF6-E8745563E4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80" t="25150" r="20257" b="21324"/>
          <a:stretch/>
        </p:blipFill>
        <p:spPr>
          <a:xfrm>
            <a:off x="4336663" y="1611575"/>
            <a:ext cx="4066953" cy="293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4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Geometric Style Blood Disease Theme">
  <a:themeElements>
    <a:clrScheme name="Simple Light">
      <a:dk1>
        <a:srgbClr val="3C110F"/>
      </a:dk1>
      <a:lt1>
        <a:srgbClr val="FEFDF5"/>
      </a:lt1>
      <a:dk2>
        <a:srgbClr val="000000"/>
      </a:dk2>
      <a:lt2>
        <a:srgbClr val="7D1713"/>
      </a:lt2>
      <a:accent1>
        <a:srgbClr val="5F130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2621</TotalTime>
  <Words>1937</Words>
  <Application>Microsoft Office PowerPoint</Application>
  <PresentationFormat>Presentación en pantalla (16:9)</PresentationFormat>
  <Paragraphs>585</Paragraphs>
  <Slides>68</Slides>
  <Notes>56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68</vt:i4>
      </vt:variant>
    </vt:vector>
  </HeadingPairs>
  <TitlesOfParts>
    <vt:vector size="82" baseType="lpstr">
      <vt:lpstr>Bebas Neue</vt:lpstr>
      <vt:lpstr>Aptos</vt:lpstr>
      <vt:lpstr>Times New Roman</vt:lpstr>
      <vt:lpstr>Wingdings</vt:lpstr>
      <vt:lpstr>Symbol</vt:lpstr>
      <vt:lpstr>Calibri</vt:lpstr>
      <vt:lpstr>Krona One</vt:lpstr>
      <vt:lpstr>Arial</vt:lpstr>
      <vt:lpstr>Google Sans</vt:lpstr>
      <vt:lpstr>Bookman Old Style</vt:lpstr>
      <vt:lpstr>Barlow</vt:lpstr>
      <vt:lpstr>Roboto</vt:lpstr>
      <vt:lpstr>Century</vt:lpstr>
      <vt:lpstr>Simple Geometric Style Blood Disease Theme</vt:lpstr>
      <vt:lpstr>RENDICION DE CUENTAS 2025</vt:lpstr>
      <vt:lpstr>INTRODUCCIÓN</vt:lpstr>
      <vt:lpstr>GESTIÓN OPERATIVA</vt:lpstr>
      <vt:lpstr>Capacitaciones brindadas diferentes instituciones publicas y privadas </vt:lpstr>
      <vt:lpstr>Capacitaciones brindadas diferentes instituciones publicas y privadas </vt:lpstr>
      <vt:lpstr>Presentación de PowerPoint</vt:lpstr>
      <vt:lpstr>ÍNDICE DE SALIDAS DE EMERGENCIA</vt:lpstr>
      <vt:lpstr>INCENDIOS ESTRUCTURALES Y QUEMAS DE MALEZA</vt:lpstr>
      <vt:lpstr>ACCIDENTES DE TRÁNSITOS Y RESCATE</vt:lpstr>
      <vt:lpstr>ATENCION PRE HOSPITALARIA APH</vt:lpstr>
      <vt:lpstr>EVACUACIÓN POR INUNDACIONES</vt:lpstr>
      <vt:lpstr>FUGAS DE GAS, LIMPIEZA DE CALZADA, CONTROL DE ABEJAS</vt:lpstr>
      <vt:lpstr>ATAQUE O CONTAMINACION AMBIENTAL</vt:lpstr>
      <vt:lpstr>ASISTENCIA EN EVENTOS PÚBLICOS</vt:lpstr>
      <vt:lpstr>MANTENIMIENTOS EN EL PARQUE AUTOMOTOR</vt:lpstr>
      <vt:lpstr>MANTENIMIENTOS EN EL PARQUE AUTOMOTOR</vt:lpstr>
      <vt:lpstr>GESTIÓN ADMINISTRATIVA</vt:lpstr>
      <vt:lpstr>BIENES Y SUMINISTROS</vt:lpstr>
      <vt:lpstr>BIENES Y SUMINISTROS</vt:lpstr>
      <vt:lpstr>BIENES Y SUMINISTROS</vt:lpstr>
      <vt:lpstr>BIENES Y SUMINISTROS</vt:lpstr>
      <vt:lpstr>BIENES Y SUMINISTROS</vt:lpstr>
      <vt:lpstr>BIENES Y SUMINISTROS</vt:lpstr>
      <vt:lpstr>BIENES Y SUMINISTROS</vt:lpstr>
      <vt:lpstr>GESTIÓN DE TALENTO HUMANO</vt:lpstr>
      <vt:lpstr>FORMACIÓN Y CAPACITACIÓN</vt:lpstr>
      <vt:lpstr>FORMACIÓN Y CAPACITACIÓN</vt:lpstr>
      <vt:lpstr>FORMACIÓN Y CAPACITACIÓN</vt:lpstr>
      <vt:lpstr>FORMACIÓN Y CAPACITACIÓN</vt:lpstr>
      <vt:lpstr>FORMACIÓN Y CAPACITACIÓN</vt:lpstr>
      <vt:lpstr>FORMACIÓN Y CAPACITACIÓN</vt:lpstr>
      <vt:lpstr>CURSO VACACIONAL BOMBEROS JUNIOR 2025</vt:lpstr>
      <vt:lpstr>CURSO VACACIONAL BOMBEROS JUNIOR 2025</vt:lpstr>
      <vt:lpstr>CURSO DE ASPIRANTES A BOMBEROS VOLUNTARIOS III PROMOCION</vt:lpstr>
      <vt:lpstr>CURSO DE ASPIRANTES A BOMBEROS VOLUNTARIOS III PROMOCION</vt:lpstr>
      <vt:lpstr>CURSO DE ASPIRANTES A BOMBEROS VOLUNTARIOS III PROMOCION</vt:lpstr>
      <vt:lpstr>CURSO DE ASPIRANTES A BOMBEROS VOLUNTARIOS III PROMOCION</vt:lpstr>
      <vt:lpstr>CURSO DE ASPIRANTES A BOMBEROS VOLUNTARIOS III PROMOCION</vt:lpstr>
      <vt:lpstr>CEREMONIA DE ASCENSOS</vt:lpstr>
      <vt:lpstr>CEREMONIA DE ASCENSOS</vt:lpstr>
      <vt:lpstr>ACTO SOLEMNE POR JUBILACIÓN</vt:lpstr>
      <vt:lpstr>Presentación de PowerPoint</vt:lpstr>
      <vt:lpstr>Presentación de PowerPoint</vt:lpstr>
      <vt:lpstr>GESTIÓN FINANCIERA</vt:lpstr>
      <vt:lpstr>PRESUPUESTO INSTITUCIONAL</vt:lpstr>
      <vt:lpstr>PRESUPUESTO INSTITUCIONAL</vt:lpstr>
      <vt:lpstr>INGRESOS  PRESUPUESTO COMPARADO CON RECAUDACIONES PERIODO: ENERO-DICIEMBRE DEL 2025</vt:lpstr>
      <vt:lpstr>EGRESOS PRESUPUESTO COMPARADO CON GASTOS PERIODO: ENERO – DICIEMBRE DEL 2025</vt:lpstr>
      <vt:lpstr>EGRESOS PRESUPUESTO COMPARADO CON GASTOS PERIODO: ENERO – DICIEMBRE DEL 2025</vt:lpstr>
      <vt:lpstr>GESTIÓN DE RECAUDACIÓN</vt:lpstr>
      <vt:lpstr>LEY DE DEFENSA CONTRA INCENDIOS</vt:lpstr>
      <vt:lpstr>INGRESOS POR TASA POR SERVICIOS AÑO 2025</vt:lpstr>
      <vt:lpstr>INGRESOS POR TASAS DE FUNCIONAMIENTO Y LIQUIDACIONES</vt:lpstr>
      <vt:lpstr>ANÁLISIS</vt:lpstr>
      <vt:lpstr>GESTIÓN DE CONTRATACIÓN PUBLICA</vt:lpstr>
      <vt:lpstr>PROCESOS DE CONTRATACIÓN</vt:lpstr>
      <vt:lpstr>PROCESOS DE CONTRATACIÓN</vt:lpstr>
      <vt:lpstr>PROCESOS DE CONTRATACIÓN</vt:lpstr>
      <vt:lpstr>GESTIÓN DE PREVENCION DE INCENDIOS</vt:lpstr>
      <vt:lpstr>ANÁLISIS</vt:lpstr>
      <vt:lpstr>DESGLOCE ESTADÍSTICO</vt:lpstr>
      <vt:lpstr>Inspección del IESS Balzar</vt:lpstr>
      <vt:lpstr>Inspección de Comedor</vt:lpstr>
      <vt:lpstr>Inspección de Local de Lotería Nacional</vt:lpstr>
      <vt:lpstr>Inspección de Agroquímico</vt:lpstr>
      <vt:lpstr>Inspección de Megashopping</vt:lpstr>
      <vt:lpstr>Operativo junto a la Comisaria Nacional de Policía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RENDICION DE CUENTAS 2025</dc:title>
  <cp:lastModifiedBy>hp</cp:lastModifiedBy>
  <cp:revision>58</cp:revision>
  <cp:lastPrinted>2026-04-08T13:21:17Z</cp:lastPrinted>
  <dcterms:modified xsi:type="dcterms:W3CDTF">2026-04-08T13:25:37Z</dcterms:modified>
</cp:coreProperties>
</file>